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25"/>
  </p:notesMasterIdLst>
  <p:sldIdLst>
    <p:sldId id="270" r:id="rId4"/>
    <p:sldId id="289" r:id="rId5"/>
    <p:sldId id="271" r:id="rId6"/>
    <p:sldId id="278" r:id="rId7"/>
    <p:sldId id="279" r:id="rId8"/>
    <p:sldId id="284" r:id="rId9"/>
    <p:sldId id="280" r:id="rId10"/>
    <p:sldId id="281" r:id="rId11"/>
    <p:sldId id="282" r:id="rId12"/>
    <p:sldId id="286" r:id="rId13"/>
    <p:sldId id="283" r:id="rId14"/>
    <p:sldId id="285" r:id="rId15"/>
    <p:sldId id="287" r:id="rId16"/>
    <p:sldId id="273" r:id="rId17"/>
    <p:sldId id="275" r:id="rId18"/>
    <p:sldId id="290" r:id="rId19"/>
    <p:sldId id="292" r:id="rId20"/>
    <p:sldId id="291" r:id="rId21"/>
    <p:sldId id="277" r:id="rId22"/>
    <p:sldId id="293" r:id="rId23"/>
    <p:sldId id="276" r:id="rId2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6C21F59-FE6C-4CB0-9509-CA5FC1F390F8}">
          <p14:sldIdLst>
            <p14:sldId id="270"/>
            <p14:sldId id="289"/>
            <p14:sldId id="271"/>
            <p14:sldId id="278"/>
            <p14:sldId id="279"/>
            <p14:sldId id="284"/>
            <p14:sldId id="280"/>
            <p14:sldId id="281"/>
            <p14:sldId id="282"/>
            <p14:sldId id="286"/>
            <p14:sldId id="283"/>
            <p14:sldId id="285"/>
            <p14:sldId id="287"/>
            <p14:sldId id="273"/>
            <p14:sldId id="275"/>
            <p14:sldId id="290"/>
            <p14:sldId id="292"/>
            <p14:sldId id="291"/>
            <p14:sldId id="277"/>
            <p14:sldId id="293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992" autoAdjust="0"/>
  </p:normalViewPr>
  <p:slideViewPr>
    <p:cSldViewPr snapToGrid="0">
      <p:cViewPr varScale="1">
        <p:scale>
          <a:sx n="148" d="100"/>
          <a:sy n="148" d="100"/>
        </p:scale>
        <p:origin x="7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1B785-4D91-4227-9149-D6068481C80B}" type="datetimeFigureOut">
              <a:rPr lang="hr-HR" smtClean="0"/>
              <a:t>11.5.2026.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EDA61-CADD-4056-A747-9787AA7011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025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08728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5903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14689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267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2062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dirty="0">
                <a:sym typeface="Calibri"/>
              </a:rPr>
              <a:t>UPUTE ZA PREDAVAČE:</a:t>
            </a:r>
            <a:endParaRPr lang="en-US" dirty="0"/>
          </a:p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dirty="0" err="1">
                <a:sym typeface="Calibri"/>
              </a:rPr>
              <a:t>Ukratko</a:t>
            </a:r>
            <a:r>
              <a:rPr lang="en-US" b="0" i="0" u="none" strike="noStrike" cap="none" dirty="0">
                <a:sym typeface="Calibri"/>
              </a:rPr>
              <a:t> </a:t>
            </a:r>
            <a:r>
              <a:rPr lang="en-US" b="0" i="0" u="none" strike="noStrike" cap="none" dirty="0" err="1">
                <a:sym typeface="Calibri"/>
              </a:rPr>
              <a:t>izložiti</a:t>
            </a:r>
            <a:r>
              <a:rPr lang="en-US" b="0" i="0" u="none" strike="noStrike" cap="none" dirty="0">
                <a:sym typeface="Calibri"/>
              </a:rPr>
              <a:t> </a:t>
            </a:r>
            <a:r>
              <a:rPr lang="en-US" b="0" i="0" u="none" strike="noStrike" cap="none" dirty="0" err="1">
                <a:sym typeface="Calibri"/>
              </a:rPr>
              <a:t>što</a:t>
            </a:r>
            <a:r>
              <a:rPr lang="en-US" b="0" i="0" u="none" strike="noStrike" cap="none" dirty="0">
                <a:sym typeface="Calibri"/>
              </a:rPr>
              <a:t> se </a:t>
            </a:r>
            <a:r>
              <a:rPr lang="hr-HR" b="0" i="0" u="none" strike="noStrike" cap="none" dirty="0">
                <a:sym typeface="Calibri"/>
              </a:rPr>
              <a:t>mrežnim seminarom (</a:t>
            </a:r>
            <a:r>
              <a:rPr lang="en-US" b="0" i="1" u="none" strike="noStrike" cap="none" dirty="0" err="1">
                <a:sym typeface="Calibri"/>
              </a:rPr>
              <a:t>webinarom</a:t>
            </a:r>
            <a:r>
              <a:rPr lang="hr-HR" b="0" i="0" u="none" strike="noStrike" cap="none" dirty="0">
                <a:sym typeface="Calibri"/>
              </a:rPr>
              <a:t>)</a:t>
            </a:r>
            <a:r>
              <a:rPr lang="en-US" b="0" i="0" u="none" strike="noStrike" cap="none" dirty="0">
                <a:sym typeface="Calibri"/>
              </a:rPr>
              <a:t> </a:t>
            </a:r>
            <a:r>
              <a:rPr lang="en-US" b="0" i="0" u="none" strike="noStrike" cap="none" dirty="0" err="1">
                <a:sym typeface="Calibri"/>
              </a:rPr>
              <a:t>želi</a:t>
            </a:r>
            <a:r>
              <a:rPr lang="en-US" b="0" i="0" u="none" strike="noStrike" cap="none" dirty="0">
                <a:sym typeface="Calibri"/>
              </a:rPr>
              <a:t> </a:t>
            </a:r>
            <a:r>
              <a:rPr lang="en-US" b="0" i="0" u="none" strike="noStrike" cap="none" dirty="0" err="1">
                <a:sym typeface="Calibri"/>
              </a:rPr>
              <a:t>postići</a:t>
            </a:r>
            <a:r>
              <a:rPr lang="en-US" b="0" i="0" u="none" strike="noStrike" cap="none" dirty="0">
                <a:sym typeface="Calibri"/>
              </a:rPr>
              <a:t> </a:t>
            </a:r>
            <a:r>
              <a:rPr lang="en-US" b="0" i="0" u="none" strike="noStrike" cap="none" dirty="0" err="1">
                <a:sym typeface="Calibri"/>
              </a:rPr>
              <a:t>i</a:t>
            </a:r>
            <a:r>
              <a:rPr lang="en-US" b="0" i="0" u="none" strike="noStrike" cap="none" dirty="0">
                <a:sym typeface="Calibri"/>
              </a:rPr>
              <a:t> </a:t>
            </a:r>
            <a:r>
              <a:rPr lang="en-US" b="0" i="0" u="none" strike="noStrike" cap="none" dirty="0" err="1">
                <a:sym typeface="Calibri"/>
              </a:rPr>
              <a:t>koji</a:t>
            </a:r>
            <a:r>
              <a:rPr lang="en-US" b="0" i="0" u="none" strike="noStrike" cap="none" dirty="0">
                <a:sym typeface="Calibri"/>
              </a:rPr>
              <a:t> </a:t>
            </a:r>
            <a:r>
              <a:rPr lang="en-US" b="0" i="0" u="none" strike="noStrike" cap="none" dirty="0" err="1">
                <a:sym typeface="Calibri"/>
              </a:rPr>
              <a:t>su</a:t>
            </a:r>
            <a:r>
              <a:rPr lang="en-US" b="0" i="0" u="none" strike="noStrike" cap="none" dirty="0">
                <a:sym typeface="Calibri"/>
              </a:rPr>
              <a:t> </a:t>
            </a:r>
            <a:r>
              <a:rPr lang="en-US" b="0" i="0" u="none" strike="noStrike" cap="none" dirty="0" err="1">
                <a:sym typeface="Calibri"/>
              </a:rPr>
              <a:t>željeni</a:t>
            </a:r>
            <a:r>
              <a:rPr lang="en-US" b="0" i="0" u="none" strike="noStrike" cap="none" dirty="0">
                <a:sym typeface="Calibri"/>
              </a:rPr>
              <a:t> </a:t>
            </a:r>
            <a:r>
              <a:rPr lang="en-US" b="0" i="0" u="none" strike="noStrike" cap="none" dirty="0" err="1">
                <a:sym typeface="Calibri"/>
              </a:rPr>
              <a:t>ishodi</a:t>
            </a:r>
            <a:r>
              <a:rPr lang="en-US" b="0" i="0" u="none" strike="noStrike" cap="none" dirty="0">
                <a:sym typeface="Calibri"/>
              </a:rPr>
              <a:t>.</a:t>
            </a:r>
            <a:endParaRPr lang="en-US" dirty="0"/>
          </a:p>
          <a:p>
            <a:endParaRPr lang="en-US" dirty="0">
              <a:sym typeface="Calibri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 i="0" u="none" strike="noStrike" cap="none" dirty="0">
                <a:sym typeface="Calibri"/>
              </a:rPr>
              <a:t>BILJEŠKA ZA PREDAVAČE:</a:t>
            </a:r>
            <a:endParaRPr lang="en-US" dirty="0"/>
          </a:p>
          <a:p>
            <a:r>
              <a:rPr lang="en-US" dirty="0" err="1">
                <a:sym typeface="Calibri"/>
              </a:rPr>
              <a:t>Sudionici</a:t>
            </a:r>
            <a:r>
              <a:rPr lang="en-US" dirty="0">
                <a:sym typeface="Calibri"/>
              </a:rPr>
              <a:t> </a:t>
            </a:r>
            <a:r>
              <a:rPr lang="en-US" b="0" i="0" u="none" strike="noStrike" cap="none" dirty="0" err="1">
                <a:sym typeface="Calibri"/>
              </a:rPr>
              <a:t>će</a:t>
            </a:r>
            <a:r>
              <a:rPr lang="hr-HR" b="0" i="0" u="none" strike="noStrike" cap="none" dirty="0">
                <a:sym typeface="Calibri"/>
              </a:rPr>
              <a:t> se upoznati s</a:t>
            </a:r>
            <a:r>
              <a:rPr lang="en-US" dirty="0">
                <a:sym typeface="Calibri"/>
              </a:rPr>
              <a:t>:</a:t>
            </a:r>
            <a:endParaRPr lang="en-US" dirty="0">
              <a:cs typeface="Calibri"/>
            </a:endParaRP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 dirty="0"/>
              <a:t>načinom rada i osnovnim funkcionalnostima administracijskoga sučelja Nacionalnog informacijskog sustava za prijavu i upise u srednje škole (</a:t>
            </a:r>
            <a:r>
              <a:rPr lang="hr-HR" sz="1200" dirty="0" err="1"/>
              <a:t>NISpuSŠ</a:t>
            </a:r>
            <a:r>
              <a:rPr lang="hr-HR" sz="1200" dirty="0"/>
              <a:t>),</a:t>
            </a: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 dirty="0"/>
              <a:t>ulogama korisnika i njihovim nadležnostima unutar sustava,</a:t>
            </a:r>
          </a:p>
          <a:p>
            <a:pPr marL="628650" lvl="1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hr-HR" sz="1200" dirty="0"/>
              <a:t>zadaćama koje trebaju odraditi i njihovim rokovima.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6792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12627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2976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77560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89847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249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35672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0107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7663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332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147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08812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753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498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131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9ACD6F-C18E-4F03-94B3-7C05D866E7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7221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rukturnifondovi.hr/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s://rdd.gov.hr/" TargetMode="External"/><Relationship Id="rId2" Type="http://schemas.openxmlformats.org/officeDocument/2006/relationships/hyperlink" Target="http://www.strukturnifondovi.hr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D7446-23A4-475B-9FCC-3BFA43C88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pic>
        <p:nvPicPr>
          <p:cNvPr id="4" name="Google Shape;105;p2" descr="by-nc-sa">
            <a:extLst>
              <a:ext uri="{FF2B5EF4-FFF2-40B4-BE49-F238E27FC236}">
                <a16:creationId xmlns:a16="http://schemas.microsoft.com/office/drawing/2014/main" id="{3B2881FE-67F8-43DE-985C-33006E32900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4036812" y="4962652"/>
            <a:ext cx="1272801" cy="43529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4752963-FD0D-44CF-9835-98D6473D4879}"/>
              </a:ext>
            </a:extLst>
          </p:cNvPr>
          <p:cNvSpPr txBox="1"/>
          <p:nvPr userDrawn="1"/>
        </p:nvSpPr>
        <p:spPr>
          <a:xfrm>
            <a:off x="5309613" y="4949467"/>
            <a:ext cx="7135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200"/>
              <a:t>Ovo je djelo dano na korištenje pod licencom Creative </a:t>
            </a:r>
            <a:r>
              <a:rPr lang="hr-HR" sz="1200" err="1"/>
              <a:t>Commons</a:t>
            </a:r>
            <a:r>
              <a:rPr lang="hr-HR" sz="1200"/>
              <a:t> Imenovanje-Nekomercijalno-Dijeli pod istim uvjetima 4.0 međunarodna.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1EF44F-8971-43B3-B93B-773000FA5772}"/>
              </a:ext>
            </a:extLst>
          </p:cNvPr>
          <p:cNvSpPr txBox="1"/>
          <p:nvPr userDrawn="1"/>
        </p:nvSpPr>
        <p:spPr>
          <a:xfrm>
            <a:off x="294443" y="445278"/>
            <a:ext cx="116031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r-HR" sz="1400" b="0" i="0" u="none" strike="noStrike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Organizacija događanja financirana je u okviru Operativnog programa Učinkoviti ljudski potencijali 2014. – 2020. iz Europskog socijalnog fonda. </a:t>
            </a:r>
            <a:r>
              <a:rPr lang="hr-HR" sz="1400" b="0" i="0">
                <a:solidFill>
                  <a:srgbClr val="000000"/>
                </a:solidFill>
                <a:effectLst/>
                <a:latin typeface="Source Sans Pro" panose="020B0503030403020204" pitchFamily="34" charset="0"/>
              </a:rPr>
              <a:t>​</a:t>
            </a:r>
            <a:endParaRPr lang="hr-HR" sz="1400"/>
          </a:p>
        </p:txBody>
      </p:sp>
    </p:spTree>
    <p:extLst>
      <p:ext uri="{BB962C8B-B14F-4D97-AF65-F5344CB8AC3E}">
        <p14:creationId xmlns:p14="http://schemas.microsoft.com/office/powerpoint/2010/main" val="422326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8B9F7-BA74-4065-B8C2-1546FE2C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C5CF0DAF-5455-476C-BE19-374BF5318C2D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482382235"/>
              </p:ext>
            </p:extLst>
          </p:nvPr>
        </p:nvGraphicFramePr>
        <p:xfrm>
          <a:off x="985421" y="1825625"/>
          <a:ext cx="10368379" cy="3517154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260629">
                  <a:extLst>
                    <a:ext uri="{9D8B030D-6E8A-4147-A177-3AD203B41FA5}">
                      <a16:colId xmlns:a16="http://schemas.microsoft.com/office/drawing/2014/main" val="987312346"/>
                    </a:ext>
                  </a:extLst>
                </a:gridCol>
                <a:gridCol w="9107750">
                  <a:extLst>
                    <a:ext uri="{9D8B030D-6E8A-4147-A177-3AD203B41FA5}">
                      <a16:colId xmlns:a16="http://schemas.microsoft.com/office/drawing/2014/main" val="551396765"/>
                    </a:ext>
                  </a:extLst>
                </a:gridCol>
              </a:tblGrid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Trajanje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Sadržaj, aktivnosti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117616"/>
                  </a:ext>
                </a:extLst>
              </a:tr>
              <a:tr h="347718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/>
                        <a:t>Uvod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71579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599638"/>
                  </a:ext>
                </a:extLst>
              </a:tr>
              <a:tr h="384954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564630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25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607914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5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u="none" strike="noStrike" cap="none">
                        <a:solidFill>
                          <a:schemeClr val="dk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126310"/>
                  </a:ext>
                </a:extLst>
              </a:tr>
              <a:tr h="600170">
                <a:tc>
                  <a:txBody>
                    <a:bodyPr/>
                    <a:lstStyle/>
                    <a:p>
                      <a:pPr algn="ctr"/>
                      <a:r>
                        <a:rPr lang="hr-HR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84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13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A69B-D7CA-491E-922E-0FB14BB1C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1D223-021A-4793-AF48-2E4358866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305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4E20D-B7B0-407A-AC53-AD358641C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917FA-58A3-44F0-B471-2562BBC79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8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B15DA-664E-460E-BAEE-D87451328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8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14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69826-8501-4B6C-BD2D-F5DD8BEC1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0259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4F7FA-9654-43DB-8989-4258C36F8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8FEB5-9CB4-4E6C-B45C-BA5BB0992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3487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5907C-7F5F-4A35-9465-6CAF64BD6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9025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58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5CE4B-F600-441A-9427-5FF711966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3C8F1F-1D2A-47AD-80A0-889E38B535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0868F-7793-4C9C-8026-B976A792C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26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vršni ek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A69B-D7CA-491E-922E-0FB14BB1C8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r-HR"/>
              <a:t>Hvala!</a:t>
            </a:r>
          </a:p>
        </p:txBody>
      </p:sp>
      <p:sp>
        <p:nvSpPr>
          <p:cNvPr id="4" name="Google Shape;202;p14">
            <a:extLst>
              <a:ext uri="{FF2B5EF4-FFF2-40B4-BE49-F238E27FC236}">
                <a16:creationId xmlns:a16="http://schemas.microsoft.com/office/drawing/2014/main" id="{73723ADB-3A4A-4A75-9F62-51EA3788E2C2}"/>
              </a:ext>
            </a:extLst>
          </p:cNvPr>
          <p:cNvSpPr txBox="1"/>
          <p:nvPr userDrawn="1"/>
        </p:nvSpPr>
        <p:spPr>
          <a:xfrm>
            <a:off x="1186648" y="4805160"/>
            <a:ext cx="9818703" cy="997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FFFFFF"/>
              </a:buClr>
              <a:buSzPts val="1200"/>
              <a:buFont typeface="Arial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Projekt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je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sufinancirala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socijalnog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.  </a:t>
            </a: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buClr>
                <a:srgbClr val="FFFFFF"/>
              </a:buClr>
              <a:buSzPts val="1200"/>
              <a:buFont typeface="Open Sans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Više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informacija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o EU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fondovima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možete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naći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i="1" kern="0">
                <a:latin typeface="Open Sans"/>
                <a:ea typeface="Open Sans"/>
                <a:cs typeface="Open Sans"/>
                <a:sym typeface="Open Sans"/>
              </a:rPr>
              <a:t>web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stranicama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Ministarstva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regionalnog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razvoja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1200" u="sng" kern="0"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www.strukturnifondovi.hr.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buClr>
                <a:srgbClr val="000000"/>
              </a:buClr>
              <a:buSzPts val="1200"/>
              <a:buFont typeface="Calibri"/>
              <a:buNone/>
            </a:pP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lnSpc>
                <a:spcPct val="90000"/>
              </a:lnSpc>
              <a:buClr>
                <a:srgbClr val="FFFFFF"/>
              </a:buClr>
              <a:buSzPts val="1000"/>
              <a:buFont typeface="Arial"/>
              <a:buNone/>
            </a:pP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Sadržaj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ovog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materijala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isključiva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je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odgovornost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Središnjeg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državnog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ureda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za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razvoj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digitalnog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društva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85D2D1-6B6B-4CC6-B3C3-308F619634D0}"/>
              </a:ext>
            </a:extLst>
          </p:cNvPr>
          <p:cNvSpPr txBox="1"/>
          <p:nvPr userDrawn="1"/>
        </p:nvSpPr>
        <p:spPr>
          <a:xfrm>
            <a:off x="1100831" y="1837678"/>
            <a:ext cx="1025296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Korisnička podrška:</a:t>
            </a:r>
          </a:p>
          <a:p>
            <a:pPr algn="l"/>
            <a:endParaRPr lang="hr-HR" sz="240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algn="l"/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CARNET-ova Podrška obrazovnom sustavu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E-pošta: helpdesk@skole.hr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Telefon: 01 6661 500 (radnim danom od 8:00 do 20:00)</a:t>
            </a:r>
          </a:p>
        </p:txBody>
      </p:sp>
    </p:spTree>
    <p:extLst>
      <p:ext uri="{BB962C8B-B14F-4D97-AF65-F5344CB8AC3E}">
        <p14:creationId xmlns:p14="http://schemas.microsoft.com/office/powerpoint/2010/main" val="44333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Završni ek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02;p14">
            <a:extLst>
              <a:ext uri="{FF2B5EF4-FFF2-40B4-BE49-F238E27FC236}">
                <a16:creationId xmlns:a16="http://schemas.microsoft.com/office/drawing/2014/main" id="{73723ADB-3A4A-4A75-9F62-51EA3788E2C2}"/>
              </a:ext>
            </a:extLst>
          </p:cNvPr>
          <p:cNvSpPr txBox="1"/>
          <p:nvPr userDrawn="1"/>
        </p:nvSpPr>
        <p:spPr>
          <a:xfrm>
            <a:off x="1186648" y="4805160"/>
            <a:ext cx="9818703" cy="997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FFFFFF"/>
              </a:buClr>
              <a:buSzPts val="1200"/>
              <a:buFont typeface="Arial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Projekt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je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sufinancirala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iz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socijalnog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.  </a:t>
            </a: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buClr>
                <a:srgbClr val="FFFFFF"/>
              </a:buClr>
              <a:buSzPts val="1200"/>
              <a:buFont typeface="Open Sans"/>
              <a:buNone/>
            </a:pP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Više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informacija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o EU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fondovima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možete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naći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i="1" kern="0">
                <a:latin typeface="Open Sans"/>
                <a:ea typeface="Open Sans"/>
                <a:cs typeface="Open Sans"/>
                <a:sym typeface="Open Sans"/>
              </a:rPr>
              <a:t>web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stranicama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Ministarstva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regionalnog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razvoja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i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fondova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Europske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200" kern="0" err="1">
                <a:latin typeface="Open Sans"/>
                <a:ea typeface="Open Sans"/>
                <a:cs typeface="Open Sans"/>
                <a:sym typeface="Open Sans"/>
              </a:rPr>
              <a:t>unije</a:t>
            </a:r>
            <a:r>
              <a:rPr lang="en-US" sz="1200" kern="0">
                <a:latin typeface="Open Sans"/>
                <a:ea typeface="Open Sans"/>
                <a:cs typeface="Open Sans"/>
                <a:sym typeface="Open Sans"/>
              </a:rPr>
              <a:t>: </a:t>
            </a:r>
            <a:r>
              <a:rPr lang="en-US" sz="1200" u="sng" kern="0"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www.strukturnifondovi.hr.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  <a:p>
            <a:pPr algn="ctr">
              <a:buClr>
                <a:srgbClr val="000000"/>
              </a:buClr>
              <a:buSzPts val="1200"/>
              <a:buFont typeface="Calibri"/>
              <a:buNone/>
            </a:pPr>
            <a:endParaRPr sz="1200" ker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  <a:p>
            <a:pPr algn="ctr">
              <a:lnSpc>
                <a:spcPct val="90000"/>
              </a:lnSpc>
              <a:buClr>
                <a:srgbClr val="FFFFFF"/>
              </a:buClr>
              <a:buSzPts val="1000"/>
              <a:buFont typeface="Arial"/>
              <a:buNone/>
            </a:pP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Sadržaj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hr-HR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emitiranog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materijala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isključiva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je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odgovornost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Središnjeg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državnog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ureda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za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razvoj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digitalnog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 </a:t>
            </a:r>
            <a:r>
              <a:rPr lang="en-US" sz="1200" b="1" kern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društva</a:t>
            </a:r>
            <a:r>
              <a:rPr lang="en-US" sz="1200" b="1" ker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Arial"/>
              </a:rPr>
              <a:t>.</a:t>
            </a:r>
            <a:endParaRPr sz="1200" kern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85D2D1-6B6B-4CC6-B3C3-308F619634D0}"/>
              </a:ext>
            </a:extLst>
          </p:cNvPr>
          <p:cNvSpPr txBox="1"/>
          <p:nvPr userDrawn="1"/>
        </p:nvSpPr>
        <p:spPr>
          <a:xfrm>
            <a:off x="1088305" y="1374215"/>
            <a:ext cx="1025296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err="1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Korisnik</a:t>
            </a: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algn="l"/>
            <a:endParaRPr lang="hr-HR" sz="240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pPr algn="l"/>
            <a:r>
              <a:rPr lang="hr-HR" sz="2400" b="1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Središnji državni ured za razvoj digitalnog društva</a:t>
            </a:r>
            <a:endParaRPr lang="en-US" sz="2400" b="1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algn="l"/>
            <a:endParaRPr lang="hr-HR" sz="2400" b="1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Adresa: Ulica Ivana Lučića 8, 10 000 Zagreb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Mrežno sjedište: </a:t>
            </a: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  <a:hlinkClick r:id="rId3"/>
              </a:rPr>
              <a:t>https://rdd.gov.hr</a:t>
            </a:r>
            <a:r>
              <a:rPr lang="en-US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 </a:t>
            </a:r>
            <a:endParaRPr lang="hr-HR" sz="2400" b="0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hr-HR" sz="2400" b="0" i="0">
                <a:solidFill>
                  <a:srgbClr val="333333"/>
                </a:solidFill>
                <a:effectLst/>
                <a:latin typeface="Segoe UI" panose="020B0502040204020203" pitchFamily="34" charset="0"/>
              </a:rPr>
              <a:t>Telefon: +385 1 4400 840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hr-HR" sz="2400" b="0" i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901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18" Type="http://schemas.openxmlformats.org/officeDocument/2006/relationships/image" Target="../media/image8.sv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svg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svg"/><Relationship Id="rId20" Type="http://schemas.openxmlformats.org/officeDocument/2006/relationships/image" Target="../media/image10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png"/><Relationship Id="rId23" Type="http://schemas.openxmlformats.org/officeDocument/2006/relationships/image" Target="../media/image13.png"/><Relationship Id="rId10" Type="http://schemas.openxmlformats.org/officeDocument/2006/relationships/theme" Target="../theme/theme1.xml"/><Relationship Id="rId19" Type="http://schemas.openxmlformats.org/officeDocument/2006/relationships/image" Target="../media/image9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Relationship Id="rId22" Type="http://schemas.openxmlformats.org/officeDocument/2006/relationships/image" Target="../media/image1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939870A-F327-431D-B690-167D514331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>
            <a:alphaModFix amt="3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 r="76605"/>
          <a:stretch/>
        </p:blipFill>
        <p:spPr>
          <a:xfrm>
            <a:off x="9370683" y="1035209"/>
            <a:ext cx="2819400" cy="500067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A41C76-E3DB-42A8-B155-14EF16154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E5A80-5675-4C9B-B284-344760895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29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  <a:endParaRPr lang="hr-HR"/>
          </a:p>
          <a:p>
            <a:pPr lvl="3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E94432F-053C-8BA5-EB16-D5FF1E8F2412}"/>
              </a:ext>
            </a:extLst>
          </p:cNvPr>
          <p:cNvSpPr/>
          <p:nvPr userDrawn="1"/>
        </p:nvSpPr>
        <p:spPr>
          <a:xfrm>
            <a:off x="3423577" y="6632381"/>
            <a:ext cx="4082473" cy="213564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b="0">
                <a:solidFill>
                  <a:schemeClr val="tx1"/>
                </a:solidFill>
              </a:rPr>
              <a:t>Projekt je sufinancirala Europska unija iz Europskog socijalnog fonda</a:t>
            </a:r>
            <a:r>
              <a:rPr lang="hr-HR" sz="800" b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BCECD41-3BF7-1B42-900C-EDF5F0F8D455}"/>
              </a:ext>
            </a:extLst>
          </p:cNvPr>
          <p:cNvSpPr/>
          <p:nvPr userDrawn="1"/>
        </p:nvSpPr>
        <p:spPr>
          <a:xfrm>
            <a:off x="6914199" y="6070272"/>
            <a:ext cx="1237673" cy="415298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3043894A-EF1B-FAB1-8994-9FD8AF35DD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27178" b="22969"/>
          <a:stretch/>
        </p:blipFill>
        <p:spPr>
          <a:xfrm>
            <a:off x="6810068" y="6157790"/>
            <a:ext cx="1391964" cy="415298"/>
          </a:xfrm>
          <a:prstGeom prst="rect">
            <a:avLst/>
          </a:prstGeom>
        </p:spPr>
      </p:pic>
      <p:sp>
        <p:nvSpPr>
          <p:cNvPr id="9" name="Rectangle 12">
            <a:extLst>
              <a:ext uri="{FF2B5EF4-FFF2-40B4-BE49-F238E27FC236}">
                <a16:creationId xmlns:a16="http://schemas.microsoft.com/office/drawing/2014/main" id="{22B8ED4F-8941-5B19-3B93-13BB9FF2D764}"/>
              </a:ext>
            </a:extLst>
          </p:cNvPr>
          <p:cNvSpPr/>
          <p:nvPr userDrawn="1"/>
        </p:nvSpPr>
        <p:spPr>
          <a:xfrm>
            <a:off x="8425287" y="6070272"/>
            <a:ext cx="1391964" cy="435958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Picture 10" descr="Text&#10;&#10;Description automatically generated">
            <a:extLst>
              <a:ext uri="{FF2B5EF4-FFF2-40B4-BE49-F238E27FC236}">
                <a16:creationId xmlns:a16="http://schemas.microsoft.com/office/drawing/2014/main" id="{65122CD2-6E81-B1F6-B317-3E559A33B54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282" y="6192275"/>
            <a:ext cx="1486070" cy="350810"/>
          </a:xfrm>
          <a:prstGeom prst="rect">
            <a:avLst/>
          </a:prstGeom>
        </p:spPr>
      </p:pic>
      <p:pic>
        <p:nvPicPr>
          <p:cNvPr id="11" name="Graphic 9">
            <a:extLst>
              <a:ext uri="{FF2B5EF4-FFF2-40B4-BE49-F238E27FC236}">
                <a16:creationId xmlns:a16="http://schemas.microsoft.com/office/drawing/2014/main" id="{68208D03-FC55-2E3C-A091-A3AE4097ECB7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48163" y="5894342"/>
            <a:ext cx="2275638" cy="942194"/>
          </a:xfrm>
          <a:prstGeom prst="rect">
            <a:avLst/>
          </a:prstGeom>
        </p:spPr>
      </p:pic>
      <p:pic>
        <p:nvPicPr>
          <p:cNvPr id="12" name="Graphic 13">
            <a:extLst>
              <a:ext uri="{FF2B5EF4-FFF2-40B4-BE49-F238E27FC236}">
                <a16:creationId xmlns:a16="http://schemas.microsoft.com/office/drawing/2014/main" id="{31A34823-8CD7-B062-5AAC-F9656E87EEA0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584641" y="5973296"/>
            <a:ext cx="680926" cy="609249"/>
          </a:xfrm>
          <a:prstGeom prst="rect">
            <a:avLst/>
          </a:prstGeom>
        </p:spPr>
      </p:pic>
      <p:pic>
        <p:nvPicPr>
          <p:cNvPr id="14" name="Graphic 15">
            <a:extLst>
              <a:ext uri="{FF2B5EF4-FFF2-40B4-BE49-F238E27FC236}">
                <a16:creationId xmlns:a16="http://schemas.microsoft.com/office/drawing/2014/main" id="{21C770D7-E383-9F0A-FCD9-81BE1ACF812B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4488905" y="6019515"/>
            <a:ext cx="1327462" cy="461726"/>
          </a:xfrm>
          <a:prstGeom prst="rect">
            <a:avLst/>
          </a:prstGeom>
        </p:spPr>
      </p:pic>
      <p:pic>
        <p:nvPicPr>
          <p:cNvPr id="15" name="Graphic 17">
            <a:extLst>
              <a:ext uri="{FF2B5EF4-FFF2-40B4-BE49-F238E27FC236}">
                <a16:creationId xmlns:a16="http://schemas.microsoft.com/office/drawing/2014/main" id="{F072330D-3C78-7E8A-1706-C7B2E24EBE8D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6040816" y="5973296"/>
            <a:ext cx="614765" cy="644040"/>
          </a:xfrm>
          <a:prstGeom prst="rect">
            <a:avLst/>
          </a:prstGeom>
        </p:spPr>
      </p:pic>
      <p:pic>
        <p:nvPicPr>
          <p:cNvPr id="19" name="Picture 15" descr="Logo, company name&#10;&#10;Description automatically generated">
            <a:extLst>
              <a:ext uri="{FF2B5EF4-FFF2-40B4-BE49-F238E27FC236}">
                <a16:creationId xmlns:a16="http://schemas.microsoft.com/office/drawing/2014/main" id="{6E4AA63A-0FD6-3AE1-3177-AD5B29937B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36" b="32544"/>
          <a:stretch/>
        </p:blipFill>
        <p:spPr bwMode="auto">
          <a:xfrm>
            <a:off x="10059501" y="6189693"/>
            <a:ext cx="1173329" cy="4023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4551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rednje.e-upisi.hr/" TargetMode="External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png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srednje.e-upisi.hr/files/Kandidati_izvan_redovitog_sustava_obrazovanja_RH_vizual.pdf" TargetMode="External"/><Relationship Id="rId13" Type="http://schemas.openxmlformats.org/officeDocument/2006/relationships/image" Target="../media/image18.png"/><Relationship Id="rId3" Type="http://schemas.openxmlformats.org/officeDocument/2006/relationships/hyperlink" Target="https://srednjeadmin.e-upisi.hr/files/Redoviti_kandidati_i_kandidati_izvan_redovitog_sustava_obrazovanja_RH_Kalendar.pdf" TargetMode="External"/><Relationship Id="rId7" Type="http://schemas.openxmlformats.org/officeDocument/2006/relationships/hyperlink" Target="https://srednje.e-upisi.hr/files/Kandidati_s_teskocama_u_razvoju_vizual.pdf" TargetMode="External"/><Relationship Id="rId12" Type="http://schemas.openxmlformats.org/officeDocument/2006/relationships/image" Target="../media/image17.sv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rednje.e-upisi.hr/files/Redoviti_kandidati_vizual.pdf" TargetMode="External"/><Relationship Id="rId11" Type="http://schemas.openxmlformats.org/officeDocument/2006/relationships/image" Target="../media/image16.png"/><Relationship Id="rId5" Type="http://schemas.openxmlformats.org/officeDocument/2006/relationships/hyperlink" Target="https://srednjeadmin.e-upisi.hr/files/Kandidati_za_upis_u_razredne_odjele_za_sportase_Kalendar.pdf" TargetMode="External"/><Relationship Id="rId10" Type="http://schemas.openxmlformats.org/officeDocument/2006/relationships/image" Target="../media/image15.png"/><Relationship Id="rId4" Type="http://schemas.openxmlformats.org/officeDocument/2006/relationships/hyperlink" Target="https://srednjeadmin.e-upisi.hr/files/Kandidati_s_teskocama_u_razvoju_Kalendar.pdf" TargetMode="External"/><Relationship Id="rId9" Type="http://schemas.openxmlformats.org/officeDocument/2006/relationships/hyperlink" Target="https://srednje.e-upisi.hr/files/Kandidati_za_upis_sportskih_razrednih_odjela_vizual.pdf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hyperlink" Target="https://www.zakon.hr/cms.htm?id=27327" TargetMode="External"/><Relationship Id="rId7" Type="http://schemas.openxmlformats.org/officeDocument/2006/relationships/hyperlink" Target="https://meduza.carnet.h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srednje.e-upisi.hr/#/Manual" TargetMode="External"/><Relationship Id="rId11" Type="http://schemas.openxmlformats.org/officeDocument/2006/relationships/image" Target="../media/image18.png"/><Relationship Id="rId5" Type="http://schemas.openxmlformats.org/officeDocument/2006/relationships/hyperlink" Target="https://srednje.e-upisi.hr/files/Upute%20za%20u%C4%8Denike.pdf" TargetMode="External"/><Relationship Id="rId10" Type="http://schemas.openxmlformats.org/officeDocument/2006/relationships/image" Target="../media/image17.svg"/><Relationship Id="rId4" Type="http://schemas.openxmlformats.org/officeDocument/2006/relationships/hyperlink" Target="https://srednje.e-upisi.hr/#/Faq" TargetMode="External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rednje.e-upisi.hr/" TargetMode="External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5" name="Potpis">
            <a:extLst>
              <a:ext uri="{FF2B5EF4-FFF2-40B4-BE49-F238E27FC236}">
                <a16:creationId xmlns:a16="http://schemas.microsoft.com/office/drawing/2014/main" id="{DAD7F2EE-E90E-BFC5-587E-2341B0D1A383}"/>
              </a:ext>
            </a:extLst>
          </p:cNvPr>
          <p:cNvSpPr txBox="1"/>
          <p:nvPr/>
        </p:nvSpPr>
        <p:spPr>
          <a:xfrm>
            <a:off x="163581" y="5951108"/>
            <a:ext cx="2803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Source Sans Pro" panose="020B0503030403020204" pitchFamily="34" charset="0"/>
                <a:ea typeface="Source Sans Pro" panose="020B0503030403020204" pitchFamily="34" charset="0"/>
              </a:rPr>
              <a:t>CARNET 2023.</a:t>
            </a:r>
          </a:p>
        </p:txBody>
      </p:sp>
      <p:sp>
        <p:nvSpPr>
          <p:cNvPr id="6" name="Naslov">
            <a:extLst>
              <a:ext uri="{FF2B5EF4-FFF2-40B4-BE49-F238E27FC236}">
                <a16:creationId xmlns:a16="http://schemas.microsoft.com/office/drawing/2014/main" id="{20EF9DD8-3DA9-C3BD-BE83-46F6D995CD9B}"/>
              </a:ext>
            </a:extLst>
          </p:cNvPr>
          <p:cNvSpPr txBox="1"/>
          <p:nvPr/>
        </p:nvSpPr>
        <p:spPr>
          <a:xfrm>
            <a:off x="2448421" y="3249348"/>
            <a:ext cx="6755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Upisi</a:t>
            </a:r>
            <a:r>
              <a:rPr lang="en-US" sz="3200" b="1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3200" b="1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srednje</a:t>
            </a:r>
            <a:r>
              <a:rPr lang="en-US" sz="3200" b="1">
                <a:latin typeface="Source Sans Pro" panose="020B0503030403020204" pitchFamily="34" charset="0"/>
                <a:ea typeface="Source Sans Pro" panose="020B0503030403020204" pitchFamily="34" charset="0"/>
              </a:rPr>
              <a:t> škole</a:t>
            </a:r>
          </a:p>
        </p:txBody>
      </p:sp>
      <p:pic>
        <p:nvPicPr>
          <p:cNvPr id="7" name="MZO">
            <a:extLst>
              <a:ext uri="{FF2B5EF4-FFF2-40B4-BE49-F238E27FC236}">
                <a16:creationId xmlns:a16="http://schemas.microsoft.com/office/drawing/2014/main" id="{264418A9-37DB-9183-7702-CC1CDA463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8" name="CARNET">
            <a:extLst>
              <a:ext uri="{FF2B5EF4-FFF2-40B4-BE49-F238E27FC236}">
                <a16:creationId xmlns:a16="http://schemas.microsoft.com/office/drawing/2014/main" id="{4FCE6715-0A57-2564-F299-0B62F4B815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9" name="e-Upisi">
            <a:extLst>
              <a:ext uri="{FF2B5EF4-FFF2-40B4-BE49-F238E27FC236}">
                <a16:creationId xmlns:a16="http://schemas.microsoft.com/office/drawing/2014/main" id="{8ED1B2EE-B075-B6D5-6D23-3219E16BE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36719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372769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Poseban element vrednovanja – </a:t>
            </a:r>
            <a:r>
              <a:rPr lang="en-US" sz="2400" i="1">
                <a:latin typeface="Source Sans Pro" panose="020B0503030403020204" pitchFamily="34" charset="0"/>
                <a:ea typeface="Source Sans Pro" panose="020B0503030403020204" pitchFamily="34" charset="0"/>
              </a:rPr>
              <a:t>Pravo prednosti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307" y="2316100"/>
            <a:ext cx="8107490" cy="39643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>
                <a:ea typeface="Source Sans Pro" panose="020B0503030403020204" pitchFamily="34" charset="0"/>
              </a:rPr>
              <a:t>Kandidati koji žive u otežanim uvjetima obrazovanja uzrokovanim nepovoljnim ekonomskim, socijalnim te odgojnim čimbenicima</a:t>
            </a:r>
          </a:p>
          <a:p>
            <a:pPr marL="857250" lvl="1" indent="-400050">
              <a:buFont typeface="+mj-lt"/>
              <a:buAutoNum type="romanLcPeriod" startAt="3"/>
            </a:pPr>
            <a:endParaRPr lang="en-US" sz="1600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LcPeriod" startAt="3"/>
            </a:pPr>
            <a:r>
              <a:rPr lang="hr-HR" sz="1600">
                <a:ea typeface="Source Sans Pro" panose="020B0503030403020204" pitchFamily="34" charset="0"/>
              </a:rPr>
              <a:t>živi uz samohranoga roditelja (roditelj koji nije u braku i ne živi u izvanbračnoj zajednici, a sam se skrbi o svome djetetu i uzdržava ga) koji je korisnik socijalne skrbi sukladno zakonu koji uređuje socijalnu skrb i posjeduje rješenje ili drugi upravni akt centra za socijalnu skrb ili nadležnoga tijela u jedinici lokalne ili područne (regionalne) jedinice i Grada Zagreba o pravu samohranoga roditelja kao korisnika socijalne skrbi;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Source Sans Pro" panose="020B0503030403020204" pitchFamily="34" charset="0"/>
              </a:rPr>
              <a:t>Prilog: </a:t>
            </a:r>
            <a:r>
              <a:rPr lang="hr-HR" sz="1600">
                <a:effectLst/>
                <a:ea typeface="Times New Roman" panose="02020603050405020304" pitchFamily="18" charset="0"/>
              </a:rPr>
              <a:t>potvrd</a:t>
            </a:r>
            <a:r>
              <a:rPr lang="en-US" sz="1600">
                <a:effectLst/>
                <a:ea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Times New Roman" panose="02020603050405020304" pitchFamily="18" charset="0"/>
              </a:rPr>
              <a:t> o korištenju socijalne pomoći; rješenje ili drugi upravni akt centra za socijalnu skrb ili nadležnoga tijela u jedinici lokalne ili područne (regionalne) jedinice i Grada Zagreba o pravu samohranoga roditelja u statusu socijalne skrbi izdanih od ovlaštenih službi u zdravstvu, socijalnoj skrbi i za zapošljavanje;</a:t>
            </a:r>
            <a:endParaRPr lang="en-US" sz="1600" b="1">
              <a:ea typeface="Source Sans Pro" panose="020B0503030403020204" pitchFamily="34" charset="0"/>
            </a:endParaRPr>
          </a:p>
          <a:p>
            <a:pPr marL="857250" lvl="1" indent="-400050">
              <a:buFont typeface="+mj-lt"/>
              <a:buAutoNum type="romanLcPeriod" startAt="3"/>
            </a:pPr>
            <a:r>
              <a:rPr lang="hr-HR" sz="1600">
                <a:ea typeface="Source Sans Pro" panose="020B0503030403020204" pitchFamily="34" charset="0"/>
              </a:rPr>
              <a:t>mu je jedan roditelj preminuo;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Times New Roman" panose="02020603050405020304" pitchFamily="18" charset="0"/>
              </a:rPr>
              <a:t>Prilog: </a:t>
            </a:r>
            <a:r>
              <a:rPr lang="hr-HR" sz="1600">
                <a:effectLst/>
                <a:ea typeface="Times New Roman" panose="02020603050405020304" pitchFamily="18" charset="0"/>
              </a:rPr>
              <a:t>isprav</a:t>
            </a:r>
            <a:r>
              <a:rPr lang="en-US" sz="1600">
                <a:effectLst/>
                <a:ea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Times New Roman" panose="02020603050405020304" pitchFamily="18" charset="0"/>
              </a:rPr>
              <a:t> iz matice umrlih ili smrtni list koje je izdalo nadležno tijelo u jedinici lokalne ili područne (regionalne) jedinice ili Grada Zagreba;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470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155681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kandidati pripadnici romske nacionalne manjine i kandidati bez roditeljske skrbi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144252"/>
            <a:ext cx="7956187" cy="2960600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Kandidati pripadnici romske nacionalne manjine (2 boda)</a:t>
            </a:r>
          </a:p>
          <a:p>
            <a:pPr lvl="1"/>
            <a:r>
              <a:rPr lang="en-US" sz="1600" b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Prilog: </a:t>
            </a: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potvrd</a:t>
            </a:r>
            <a:r>
              <a:rPr lang="en-US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 pripadnosti romskoj nacionalnoj manjini (rodni list učenika ili rodni list jednog od roditelja/skrbnika ili izvadak iz popisa birača za roditelja/skrbnika)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Kandidati bez roditeljske skrbi (1 bod)</a:t>
            </a:r>
          </a:p>
          <a:p>
            <a:pPr lvl="1"/>
            <a:r>
              <a:rPr lang="en-US" sz="1600" b="1">
                <a:effectLst/>
                <a:ea typeface="Calibri" panose="020F0502020204030204" pitchFamily="34" charset="0"/>
              </a:rPr>
              <a:t>Prilog</a:t>
            </a:r>
            <a:r>
              <a:rPr lang="en-US" sz="1600">
                <a:effectLst/>
                <a:ea typeface="Calibri" panose="020F0502020204030204" pitchFamily="34" charset="0"/>
              </a:rPr>
              <a:t>: </a:t>
            </a:r>
            <a:r>
              <a:rPr lang="hr-HR" sz="1600">
                <a:effectLst/>
                <a:ea typeface="Calibri" panose="020F0502020204030204" pitchFamily="34" charset="0"/>
              </a:rPr>
              <a:t>potvrd</a:t>
            </a:r>
            <a:r>
              <a:rPr lang="en-US" sz="1600">
                <a:effectLst/>
                <a:ea typeface="Calibri" panose="020F0502020204030204" pitchFamily="34" charset="0"/>
              </a:rPr>
              <a:t>a</a:t>
            </a:r>
            <a:r>
              <a:rPr lang="hr-HR" sz="1600">
                <a:effectLst/>
                <a:ea typeface="Calibri" panose="020F0502020204030204" pitchFamily="34" charset="0"/>
              </a:rPr>
              <a:t> nadležnog centra za socijalnu skrb da je kandidat dijete bez roditelja ili odgovarajuće roditeljske skrbi.</a:t>
            </a: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Vrednuje se najpovoljnije pravo!</a:t>
            </a:r>
          </a:p>
        </p:txBody>
      </p:sp>
    </p:spTree>
    <p:extLst>
      <p:ext uri="{BB962C8B-B14F-4D97-AF65-F5344CB8AC3E}">
        <p14:creationId xmlns:p14="http://schemas.microsoft.com/office/powerpoint/2010/main" val="1689993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Kandidati s teškoćama u razvoju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0" y="2098200"/>
            <a:ext cx="8318001" cy="4276284"/>
          </a:xfrm>
        </p:spPr>
        <p:txBody>
          <a:bodyPr>
            <a:normAutofit/>
          </a:bodyPr>
          <a:lstStyle/>
          <a:p>
            <a:pPr marL="342900" indent="-342900">
              <a:buAutoNum type="arabicParenBoth"/>
            </a:pPr>
            <a:r>
              <a:rPr lang="hr-HR" sz="160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Kandidat s teškoćama u razvoju, odnosno težim zdravstvenim teškoćama, a koje su utjecale na postizanje rezultata tijekom prethodnog obrazovanja i/ili mu značajno sužavaju mogući izbor programa obrazovanja i zanimanja, je kandidat koji je osnovnu školu ili dio osnovnoškolskog obrazovanja završio prema rješenju nadležnog upravnog tijela županije, odnosno Grada Zagreba (u daljnjem tekstu: Ured) o primjerenom programu obrazovanja.</a:t>
            </a:r>
            <a:endParaRPr lang="en-US" sz="16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AutoNum type="arabicParenBoth"/>
            </a:pPr>
            <a:r>
              <a:rPr lang="hr-HR" sz="1600">
                <a:cs typeface="Times New Roman" panose="02020603050405020304" pitchFamily="18" charset="0"/>
              </a:rPr>
              <a:t>Kandidati iz stavka 1. ovoga članka rangiraju se na zasebnim ljestvicama poretka, a temeljem ostvarenog ukupnog broja bodova utvrđenog tijekom postupka vrednovanja, u programima obrazovanja za koje posjeduju stručno mišljenje službe za profesionalno usmjeravanje Hrvatskoga zavoda za zapošljavanje.</a:t>
            </a:r>
            <a:endParaRPr lang="en-US" sz="16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sz="1600">
              <a:cs typeface="Times New Roman" panose="02020603050405020304" pitchFamily="18" charset="0"/>
            </a:endParaRP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Zasebno rangiranje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Mogu prijaviti samo programe za koje su dobili stručno mišljenje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Kvote određene Državnim pedagoškim standardom</a:t>
            </a:r>
          </a:p>
          <a:p>
            <a:r>
              <a:rPr lang="en-US" sz="1600" b="1" i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Prijavljuju programe kod nadležnih upravnih tijela županije u za to propisanom roku</a:t>
            </a:r>
          </a:p>
          <a:p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579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Odluka o upisu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0" y="2098200"/>
            <a:ext cx="8318001" cy="2059360"/>
          </a:xfrm>
        </p:spPr>
        <p:txBody>
          <a:bodyPr>
            <a:normAutofit/>
          </a:bodyPr>
          <a:lstStyle/>
          <a:p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Kalendar</a:t>
            </a:r>
          </a:p>
          <a:p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Struktura upisa</a:t>
            </a:r>
          </a:p>
          <a:p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Objavljuje se u pravilu u svibnju</a:t>
            </a: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701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969344" cy="4037185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Pokazivanje obrazovnih materijala: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za izbor kandidata za upis u I. razred srednje škole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Odluka o upisu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Upute za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Upute za učenike</a:t>
            </a: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Hodogrami za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alphaLcPeriod"/>
            </a:pPr>
            <a:r>
              <a:rPr lang="hr-HR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 na javnoj stranici</a:t>
            </a:r>
          </a:p>
          <a:p>
            <a:endParaRPr lang="hr-HR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Prateći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materijali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upise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–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kandidati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86159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541747" cy="3166499"/>
          </a:xfrm>
        </p:spPr>
        <p:txBody>
          <a:bodyPr>
            <a:normAutofit/>
          </a:bodyPr>
          <a:lstStyle/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Prijava programa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Unos dokumentacije za dodatne bodove i prava prednosti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Praćenje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rasporeda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Izlazak na dodatne provjere (ako su takvi programi prijavljeni)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Praćenje ljestvica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poretka</a:t>
            </a:r>
            <a:endParaRPr lang="en-US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Ispis i prijenos u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pisnica na sustav</a:t>
            </a:r>
          </a:p>
          <a:p>
            <a:pPr marL="800100" lvl="1" indent="-342900">
              <a:buFont typeface="+mj-lt"/>
              <a:buAutoNum type="alphaLcPeriod"/>
            </a:pP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57200" lvl="1" indent="0">
              <a:buNone/>
            </a:pPr>
            <a:r>
              <a:rPr lang="en-US" sz="1600" i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Upisnica je dokument kojim kandidat i roditelj/skrbnik potvrđuju svoj upis u školu i program u koje su ostvarili pravo upisa. Upisnicu moraju na sustav prenijeti </a:t>
            </a:r>
            <a:r>
              <a:rPr lang="en-US" sz="1600" i="1" u="sng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svi</a:t>
            </a:r>
            <a:r>
              <a:rPr lang="en-US" sz="1600" i="1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kandidati. Upisnica mora biti potpisana od strane kandidata i roditelja/skrbnika.</a:t>
            </a:r>
            <a:endParaRPr lang="en-US" sz="1600" i="1">
              <a:solidFill>
                <a:srgbClr val="FF0000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pPr lvl="0"/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oslov</a:t>
            </a:r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za kandidate i roditelje/skrbnike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492146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7541747" cy="3166499"/>
          </a:xfrm>
        </p:spPr>
        <p:txBody>
          <a:bodyPr>
            <a:normAutofit/>
          </a:bodyPr>
          <a:lstStyle/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 se prijavi na 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  <a:hlinkClick r:id="rId3"/>
              </a:rPr>
              <a:t>https://srednje.e-upisi.hr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Gumb s poveznicom Upisnica pojavljuje se na kartici “Moji rezultati” nakon objave konačnih ljestvica poretka - </a:t>
            </a:r>
            <a:r>
              <a:rPr lang="en-US" sz="1600" b="1">
                <a:latin typeface="Source Sans Pro" panose="020B0503030403020204" pitchFamily="34" charset="0"/>
                <a:ea typeface="Source Sans Pro" panose="020B0503030403020204" pitchFamily="34" charset="0"/>
              </a:rPr>
              <a:t>to je jedini ispravni obrazac upisnice.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Roditelj/skrbnik i kandidati preuzimaju upisnicu, ispisuju je i potpisuju.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Potpisanu upisnicu učitavaju nazad na sustav na istoj kartici.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Nakon što je upisnica učitana, ako je sve u redu, srednja škola će je verificirati do datuma propisanog Odlukom.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pPr lvl="0"/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Postupak preuzimanja i prenošenja upisnice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083081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3" name="Content Placeholder 1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9E340752-0CFF-49A0-FD6E-5118AED1DA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351" y="1983501"/>
            <a:ext cx="9123297" cy="4030663"/>
          </a:xfrm>
        </p:spPr>
      </p:pic>
      <p:sp>
        <p:nvSpPr>
          <p:cNvPr id="14" name="Title 3">
            <a:extLst>
              <a:ext uri="{FF2B5EF4-FFF2-40B4-BE49-F238E27FC236}">
                <a16:creationId xmlns:a16="http://schemas.microsoft.com/office/drawing/2014/main" id="{C9F2110B-B64A-A047-8DB2-56B823989B37}"/>
              </a:ext>
            </a:extLst>
          </p:cNvPr>
          <p:cNvSpPr txBox="1">
            <a:spLocks/>
          </p:cNvSpPr>
          <p:nvPr/>
        </p:nvSpPr>
        <p:spPr>
          <a:xfrm>
            <a:off x="277769" y="1124503"/>
            <a:ext cx="10515600" cy="855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Postupak preuzimanja i prenošenja upisnice: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875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972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15A38D7-BECD-2800-E0F8-76DCFFAA40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335614"/>
              </p:ext>
            </p:extLst>
          </p:nvPr>
        </p:nvGraphicFramePr>
        <p:xfrm>
          <a:off x="4943241" y="1106040"/>
          <a:ext cx="4038874" cy="5715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4" imgW="5667178" imgH="8019733" progId="Acrobat.Document.DC">
                  <p:embed/>
                </p:oleObj>
              </mc:Choice>
              <mc:Fallback>
                <p:oleObj name="Acrobat Document" r:id="rId4" imgW="5667178" imgH="8019733" progId="Acrobat.Document.DC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15A38D7-BECD-2800-E0F8-76DCFFAA40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43241" y="1106040"/>
                        <a:ext cx="4038874" cy="57150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MZO">
            <a:extLst>
              <a:ext uri="{FF2B5EF4-FFF2-40B4-BE49-F238E27FC236}">
                <a16:creationId xmlns:a16="http://schemas.microsoft.com/office/drawing/2014/main" id="{0E63A10D-0B2F-3852-4991-9B8259420C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4" name="CARNET">
            <a:extLst>
              <a:ext uri="{FF2B5EF4-FFF2-40B4-BE49-F238E27FC236}">
                <a16:creationId xmlns:a16="http://schemas.microsoft.com/office/drawing/2014/main" id="{DD96FAE6-4163-21E9-A739-21818077850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5" name="e-Upisi">
            <a:extLst>
              <a:ext uri="{FF2B5EF4-FFF2-40B4-BE49-F238E27FC236}">
                <a16:creationId xmlns:a16="http://schemas.microsoft.com/office/drawing/2014/main" id="{231DC705-8C92-24D1-E9ED-54A1BDB5C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4CC7150C-F341-C37F-07CB-DBB0994176F2}"/>
              </a:ext>
            </a:extLst>
          </p:cNvPr>
          <p:cNvSpPr txBox="1">
            <a:spLocks/>
          </p:cNvSpPr>
          <p:nvPr/>
        </p:nvSpPr>
        <p:spPr>
          <a:xfrm>
            <a:off x="277769" y="1124503"/>
            <a:ext cx="4531054" cy="855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Izgled upisnice dobivene sa https://srednje.e-upisi.hr: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786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34382"/>
            <a:ext cx="10515600" cy="4037185"/>
          </a:xfrm>
        </p:spPr>
        <p:txBody>
          <a:bodyPr>
            <a:normAutofit/>
          </a:bodyPr>
          <a:lstStyle/>
          <a:p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Nekad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u svibnju ili početkom lipnja,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objava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će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biti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srednje.e-upisi.hr.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>
              <a:buNone/>
            </a:pPr>
            <a:endParaRPr lang="hr-HR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</a:t>
            </a:r>
            <a:r>
              <a:rPr lang="hr-HR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ajava webinara za roditelje i kandidate</a:t>
            </a: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443388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133106"/>
            <a:ext cx="8232481" cy="2164574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Objasniti elemente i kriterije vrednovanja pri upisu u srednje škole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Pokazati sve prateće materijale pri upisima za kandidate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Odgovaranje na pitanja</a:t>
            </a:r>
            <a:endParaRPr lang="hr-HR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98163"/>
            <a:ext cx="10515600" cy="624885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Ciljevi prezentacije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235824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650" y="2234382"/>
            <a:ext cx="11040149" cy="40371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/>
              <a:t>Svi kalendari dostupni su na stranci za upis pod Česta pitanja </a:t>
            </a:r>
            <a:r>
              <a:rPr lang="en-US" sz="1600">
                <a:sym typeface="Wingdings" panose="05000000000000000000" pitchFamily="2" charset="2"/>
              </a:rPr>
              <a:t> Važni dokumenti.</a:t>
            </a:r>
            <a:endParaRPr lang="en-US" sz="1600"/>
          </a:p>
          <a:p>
            <a:pPr marL="0" indent="0">
              <a:buNone/>
            </a:pPr>
            <a:endParaRPr lang="en-US" sz="1600"/>
          </a:p>
          <a:p>
            <a:pPr marL="0" indent="0">
              <a:buNone/>
            </a:pPr>
            <a:r>
              <a:rPr lang="en-US" sz="1600" u="sng"/>
              <a:t>Kalendari:</a:t>
            </a:r>
          </a:p>
          <a:p>
            <a:pPr marL="0" indent="0">
              <a:buNone/>
            </a:pPr>
            <a:r>
              <a:rPr lang="en-US" sz="1400"/>
              <a:t>Redoviti kandidati: </a:t>
            </a:r>
            <a:r>
              <a:rPr lang="hr-HR" sz="1400">
                <a:hlinkClick r:id="rId3"/>
              </a:rPr>
              <a:t>Redoviti_kandidati_i_kandidati_izvan_redovitog_sustava_obrazovanja_RH_Kalendar.pdf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s teškoćama u razvoju: </a:t>
            </a:r>
            <a:r>
              <a:rPr lang="hr-HR" sz="1400">
                <a:hlinkClick r:id="rId4"/>
              </a:rPr>
              <a:t>Kandidati_s_teskocama_u_razvoju_Kalendar.pdf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za upis u razredne odjele za sportaše: </a:t>
            </a:r>
            <a:r>
              <a:rPr lang="hr-HR" sz="1400">
                <a:hlinkClick r:id="rId5"/>
              </a:rPr>
              <a:t>Kandidati_za_upis_u_razredne_odjele_za_sportase_Kalendar.pdf (e-upisi.hr)</a:t>
            </a:r>
            <a:endParaRPr lang="en-US" sz="1400"/>
          </a:p>
          <a:p>
            <a:pPr marL="0" indent="0">
              <a:buNone/>
            </a:pPr>
            <a:endParaRPr lang="en-US" sz="1400"/>
          </a:p>
          <a:p>
            <a:pPr marL="0" indent="0">
              <a:buNone/>
            </a:pPr>
            <a:r>
              <a:rPr lang="en-US" sz="1600" u="sng"/>
              <a:t>Vizualni hodogrami:</a:t>
            </a:r>
          </a:p>
          <a:p>
            <a:pPr marL="0" indent="0">
              <a:buNone/>
            </a:pPr>
            <a:r>
              <a:rPr lang="en-US" sz="1400"/>
              <a:t>Redoviti kandidati: </a:t>
            </a:r>
            <a:r>
              <a:rPr lang="it-IT" sz="1400">
                <a:hlinkClick r:id="rId6"/>
              </a:rPr>
              <a:t>Redoviti_kandidati_vizual.pdf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s teškoćama u razvoju: </a:t>
            </a:r>
            <a:r>
              <a:rPr lang="hr-HR" sz="1400">
                <a:hlinkClick r:id="rId7"/>
              </a:rPr>
              <a:t>Kandidati_s_teskocama_u_razvoju_vizual.pdf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izvan redovitog sustava obrazovanja RH: </a:t>
            </a:r>
            <a:r>
              <a:rPr lang="hr-HR" sz="1400">
                <a:hlinkClick r:id="rId8"/>
              </a:rPr>
              <a:t>Kandidati_izvan_redovitog_sustava_obrazovanja_RH_vizual.pdf (e-upisi.hr)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Kandidati za upis u razredne odjele za sportaše i umjetničke odjele: </a:t>
            </a:r>
            <a:r>
              <a:rPr lang="hr-HR" sz="1400">
                <a:hlinkClick r:id="rId9"/>
              </a:rPr>
              <a:t>Kandidati_za_upis_sportskih_razrednih_odjela_vizual.pdf (e-upisi.hr)</a:t>
            </a:r>
            <a:endParaRPr lang="hr-HR" sz="14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Kalendar</a:t>
            </a:r>
            <a:endParaRPr lang="hr-HR" sz="2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528466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01084"/>
            <a:ext cx="10515600" cy="85583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Pitanja</a:t>
            </a:r>
            <a:r>
              <a:rPr lang="en-US" sz="44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44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4400">
                <a:latin typeface="Source Sans Pro" panose="020B0503030403020204" pitchFamily="34" charset="0"/>
                <a:ea typeface="Source Sans Pro" panose="020B0503030403020204" pitchFamily="34" charset="0"/>
              </a:rPr>
              <a:t> odgovori!</a:t>
            </a:r>
            <a:endParaRPr lang="hr-HR" sz="4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02874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1604786"/>
            <a:ext cx="8232481" cy="4940106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Pokazivanje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pratećih</a:t>
            </a: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materijala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za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upise</a:t>
            </a: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en-US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za izbor kandidata za upis u I. razred srednje škole (</a:t>
            </a:r>
            <a:r>
              <a:rPr lang="hr-HR" sz="1050">
                <a:hlinkClick r:id="rId3"/>
              </a:rPr>
              <a:t>Pravilnik o elementima i kriterijima za izbor kandidata za upis u I. razred srednje škole – pročišćeni tekst - Zakon.hr</a:t>
            </a:r>
            <a:r>
              <a:rPr lang="en-US" sz="1050"/>
              <a:t>)</a:t>
            </a:r>
            <a:endParaRPr lang="en-US" sz="12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Odluka o upisu (</a:t>
            </a:r>
            <a:r>
              <a:rPr lang="hr-HR" sz="1050">
                <a:hlinkClick r:id="rId4"/>
              </a:rPr>
              <a:t>Upisi u srednje škole (e-upisi.hr)</a:t>
            </a:r>
            <a:r>
              <a:rPr lang="en-US" sz="1050"/>
              <a:t>)</a:t>
            </a:r>
            <a:endParaRPr lang="en-US" sz="12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Upute za </a:t>
            </a:r>
            <a:r>
              <a:rPr lang="en-US" sz="12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err="1">
                <a:latin typeface="Source Sans Pro" panose="020B0503030403020204" pitchFamily="34" charset="0"/>
                <a:ea typeface="Source Sans Pro" panose="020B0503030403020204" pitchFamily="34" charset="0"/>
              </a:rPr>
              <a:t>roditelje</a:t>
            </a: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endParaRPr lang="hr-HR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Upute za učenike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100">
                <a:hlinkClick r:id="rId5"/>
              </a:rPr>
              <a:t>Upute za učenike.pdf (e-upisi.hr)</a:t>
            </a:r>
            <a:r>
              <a:rPr lang="en-US" sz="1100"/>
              <a:t>)</a:t>
            </a:r>
            <a:endParaRPr lang="hr-HR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Hodogrami za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učenike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200" err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roditelje (</a:t>
            </a:r>
            <a:r>
              <a:rPr lang="hr-HR" sz="1100">
                <a:hlinkClick r:id="rId6"/>
              </a:rPr>
              <a:t>Upisi u srednje škole (e-upisi.hr)</a:t>
            </a:r>
            <a:r>
              <a:rPr lang="en-US" sz="1100"/>
              <a:t>)</a:t>
            </a:r>
            <a:endParaRPr lang="hr-HR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 na javnoj stranici</a:t>
            </a:r>
            <a:r>
              <a:rPr lang="en-US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hr-HR" sz="1100">
                <a:hlinkClick r:id="rId4"/>
              </a:rPr>
              <a:t>Upisi u srednje škole (e-upisi.hr)</a:t>
            </a:r>
            <a:r>
              <a:rPr lang="en-US" sz="1100"/>
              <a:t>)</a:t>
            </a:r>
            <a:endParaRPr lang="en-US" sz="12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1200150" lvl="2" indent="-285750">
              <a:buFont typeface="+mj-lt"/>
              <a:buAutoNum type="romanLcPeriod"/>
            </a:pPr>
            <a:r>
              <a:rPr lang="en-US" sz="1200">
                <a:latin typeface="Source Sans Pro" panose="020B0503030403020204" pitchFamily="34" charset="0"/>
                <a:ea typeface="Source Sans Pro" panose="020B0503030403020204" pitchFamily="34" charset="0"/>
              </a:rPr>
              <a:t>Webinar (</a:t>
            </a:r>
            <a:r>
              <a:rPr lang="hr-HR" sz="1100">
                <a:hlinkClick r:id="rId7"/>
              </a:rPr>
              <a:t>CARNET Meduza</a:t>
            </a:r>
            <a:r>
              <a:rPr lang="en-US" sz="1100"/>
              <a:t>)</a:t>
            </a:r>
            <a:endParaRPr lang="en-US" sz="12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indent="-285750">
              <a:buFont typeface="+mj-lt"/>
              <a:buAutoNum type="arabicPeriod"/>
            </a:pPr>
            <a:r>
              <a:rPr lang="hr-HR" sz="12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Pitanja i odgovori</a:t>
            </a:r>
            <a:endParaRPr lang="hr-HR" sz="1200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923843"/>
            <a:ext cx="10515600" cy="624885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Struktura prezentacije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9432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660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077194"/>
            <a:ext cx="10515600" cy="41943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Učenici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US" sz="1600" err="1"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 roditelji/skrbnici: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  <a:hlinkClick r:id="rId3"/>
            </a:endParaRPr>
          </a:p>
          <a:p>
            <a:pPr lvl="1"/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  <a:hlinkClick r:id="rId3"/>
              </a:rPr>
              <a:t>https://srednje.e-upisi.hr</a:t>
            </a: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lvl="1"/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login pomoću @skole.hr računa za kandidate</a:t>
            </a:r>
          </a:p>
          <a:p>
            <a:pPr lvl="1"/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login pomoću vjerodajnica e-Građana za roditelje/skrbnike</a:t>
            </a: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6D5C1847-2DA4-1BE4-6413-20C627979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Upisi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u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srednju</a:t>
            </a:r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US" sz="2400" err="1">
                <a:latin typeface="Source Sans Pro" panose="020B0503030403020204" pitchFamily="34" charset="0"/>
                <a:ea typeface="Source Sans Pro" panose="020B0503030403020204" pitchFamily="34" charset="0"/>
              </a:rPr>
              <a:t>poveznice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57380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1960368"/>
            <a:ext cx="8087755" cy="482198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1600" b="1">
                <a:latin typeface="Source Sans Pro" panose="020B0503030403020204" pitchFamily="34" charset="0"/>
                <a:ea typeface="Source Sans Pro" panose="020B0503030403020204" pitchFamily="34" charset="0"/>
              </a:rPr>
              <a:t>Elementi vrednovanja:</a:t>
            </a:r>
          </a:p>
          <a:p>
            <a:pPr marL="0" lvl="0" indent="0">
              <a:buNone/>
            </a:pPr>
            <a:endParaRPr lang="en-US" sz="160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Zajednički element vrednovanja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Prosjeci zaključnih ocjena iz svih nastavnih predmeta u posljednja četiri razreda (max. 20 bodova)</a:t>
            </a:r>
          </a:p>
          <a:p>
            <a:pPr marL="1485900" lvl="3" indent="-342900">
              <a:buFont typeface="Arial" panose="020B0604020202020204" pitchFamily="34" charset="0"/>
              <a:buChar char="•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Strukovni program u trajanju manjem od tri godine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Zaključne ocjene u posljednja dva razreda iz Hrvatskog, Matematike i prvog stranog jezika (max. 50 bodova)</a:t>
            </a:r>
          </a:p>
          <a:p>
            <a:pPr marL="1543050" lvl="3" indent="-400050">
              <a:buFont typeface="Arial" panose="020B0604020202020204" pitchFamily="34" charset="0"/>
              <a:buChar char="•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Strukovni program od najmanje tri godine i program vezanih obrta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Zaključne ocjene iz triju nastavnih predmeta važnih za nastavak obrazovanja u pojedinim programima – dva propisana Pravilnikom i o jednom odlučuje srednja škola (max. 80 bodova)</a:t>
            </a:r>
          </a:p>
          <a:p>
            <a:pPr marL="1543050" lvl="3" indent="-400050">
              <a:buFont typeface="Arial" panose="020B0604020202020204" pitchFamily="34" charset="0"/>
              <a:buChar char="•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Gimnazijski programi i strukovni program u trajanju najmanje četiri godine</a:t>
            </a:r>
          </a:p>
          <a:p>
            <a:pPr marL="800100" lvl="1" indent="-342900">
              <a:buFont typeface="+mj-lt"/>
              <a:buAutoNum type="alphaLcPeriod" startAt="2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Dodatni element vrednovanja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Provjera posebnih znanja, vještina, sposobnosti i darovitosti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Rezultati postignuti na natjecanjima u znanju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Rezultati postignuti na natjecanjima školskih sportskih društava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Dodatni bodovi za upis u sportske odjele</a:t>
            </a:r>
            <a:endParaRPr lang="hr-HR" sz="1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2A465E5E-2AF9-5FCF-670F-0CCB1B568913}"/>
              </a:ext>
            </a:extLst>
          </p:cNvPr>
          <p:cNvSpPr txBox="1">
            <a:spLocks/>
          </p:cNvSpPr>
          <p:nvPr/>
        </p:nvSpPr>
        <p:spPr>
          <a:xfrm>
            <a:off x="430169" y="1211123"/>
            <a:ext cx="10515600" cy="685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50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90B5319-7C98-27D5-0834-87802447E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822" y="2189793"/>
            <a:ext cx="8163815" cy="307951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1600" b="1">
                <a:latin typeface="Source Sans Pro" panose="020B0503030403020204" pitchFamily="34" charset="0"/>
                <a:ea typeface="Source Sans Pro" panose="020B0503030403020204" pitchFamily="34" charset="0"/>
              </a:rPr>
              <a:t>Elementi vrednovanja:</a:t>
            </a:r>
          </a:p>
          <a:p>
            <a:pPr marL="457200" lvl="1" indent="0">
              <a:buNone/>
            </a:pPr>
            <a:endParaRPr lang="en-US" sz="16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800100" lvl="1" indent="-342900">
              <a:buFont typeface="+mj-lt"/>
              <a:buAutoNum type="alphaLcPeriod" startAt="3"/>
            </a:pPr>
            <a:r>
              <a:rPr lang="en-US" sz="160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Poseban element vrednovanja </a:t>
            </a:r>
            <a:r>
              <a:rPr lang="en-US" sz="1600" i="1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(Pravo prednosti)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sa zdravstvenim teškoćama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koji žive u otežanim uvjetima obrazovanja uzrokovanim nepovoljnim ekonomskim, socijalnim te odgojnim čimbenicima</a:t>
            </a:r>
          </a:p>
          <a:p>
            <a:pPr marL="800100" lvl="1" indent="-342900">
              <a:buFont typeface="+mj-lt"/>
              <a:buAutoNum type="alphaLcPeriod" startAt="3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Vrednovanje kandidata pripadnika romske nacionalne manjine i kandidata bez roditeljske skrbi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pripadnici romske nacionalne manjine – 2 boda</a:t>
            </a:r>
          </a:p>
          <a:p>
            <a:pPr marL="1257300" lvl="2" indent="-342900">
              <a:buFont typeface="+mj-lt"/>
              <a:buAutoNum type="romanLcPeriod"/>
            </a:pPr>
            <a:r>
              <a:rPr lang="en-US" sz="1600">
                <a:latin typeface="Source Sans Pro" panose="020B0503030403020204" pitchFamily="34" charset="0"/>
                <a:ea typeface="Source Sans Pro" panose="020B0503030403020204" pitchFamily="34" charset="0"/>
              </a:rPr>
              <a:t>Kandidati bez roditeljske skrbi – 1 bod</a:t>
            </a:r>
            <a:endParaRPr lang="hr-HR" sz="1400"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itle 3">
            <a:extLst>
              <a:ext uri="{FF2B5EF4-FFF2-40B4-BE49-F238E27FC236}">
                <a16:creationId xmlns:a16="http://schemas.microsoft.com/office/drawing/2014/main" id="{7834F46B-DDC0-1F10-1291-66D9E6F71AED}"/>
              </a:ext>
            </a:extLst>
          </p:cNvPr>
          <p:cNvSpPr txBox="1">
            <a:spLocks/>
          </p:cNvSpPr>
          <p:nvPr/>
        </p:nvSpPr>
        <p:spPr>
          <a:xfrm>
            <a:off x="430169" y="1230857"/>
            <a:ext cx="10515600" cy="781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10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F890F1D-7A8D-C8B9-275A-3C019E22D0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617275"/>
              </p:ext>
            </p:extLst>
          </p:nvPr>
        </p:nvGraphicFramePr>
        <p:xfrm>
          <a:off x="616131" y="2450358"/>
          <a:ext cx="10959738" cy="3303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3246">
                  <a:extLst>
                    <a:ext uri="{9D8B030D-6E8A-4147-A177-3AD203B41FA5}">
                      <a16:colId xmlns:a16="http://schemas.microsoft.com/office/drawing/2014/main" val="1131969648"/>
                    </a:ext>
                  </a:extLst>
                </a:gridCol>
                <a:gridCol w="3653246">
                  <a:extLst>
                    <a:ext uri="{9D8B030D-6E8A-4147-A177-3AD203B41FA5}">
                      <a16:colId xmlns:a16="http://schemas.microsoft.com/office/drawing/2014/main" val="2461025509"/>
                    </a:ext>
                  </a:extLst>
                </a:gridCol>
                <a:gridCol w="3653246">
                  <a:extLst>
                    <a:ext uri="{9D8B030D-6E8A-4147-A177-3AD203B41FA5}">
                      <a16:colId xmlns:a16="http://schemas.microsoft.com/office/drawing/2014/main" val="3658366604"/>
                    </a:ext>
                  </a:extLst>
                </a:gridCol>
              </a:tblGrid>
              <a:tr h="876553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Državna/međunarodna natjecanja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Prvo, drugo ili treće osvojeno mjesto kao pojedinac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Izravan upis (pod uvjetom da zadovolje na ispitu sposobnosti i darovitosti u školama u kojima je to uvjet za upis)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374377527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Prvo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4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78597178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Drugo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3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334401179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Treće osvojeno mjesto kao član skupine u 5., 6., 7. ili 8. razredu osnovnog obrazovanja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2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15911758"/>
                  </a:ext>
                </a:extLst>
              </a:tr>
              <a:tr h="60661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Sudjelovanje kao pojedinac ili član skupine u 5., 6., 7. ili 8. razredu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1 bod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920976889"/>
                  </a:ext>
                </a:extLst>
              </a:tr>
            </a:tbl>
          </a:graphicData>
        </a:graphic>
      </p:graphicFrame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1688372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Natjecanja iz znanja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91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10515600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Sportska natjecanja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A127833-1003-DA20-E096-A8E70C247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173608"/>
              </p:ext>
            </p:extLst>
          </p:nvPr>
        </p:nvGraphicFramePr>
        <p:xfrm>
          <a:off x="975360" y="2316100"/>
          <a:ext cx="9682479" cy="3149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7493">
                  <a:extLst>
                    <a:ext uri="{9D8B030D-6E8A-4147-A177-3AD203B41FA5}">
                      <a16:colId xmlns:a16="http://schemas.microsoft.com/office/drawing/2014/main" val="28301673"/>
                    </a:ext>
                  </a:extLst>
                </a:gridCol>
                <a:gridCol w="3227493">
                  <a:extLst>
                    <a:ext uri="{9D8B030D-6E8A-4147-A177-3AD203B41FA5}">
                      <a16:colId xmlns:a16="http://schemas.microsoft.com/office/drawing/2014/main" val="443449344"/>
                    </a:ext>
                  </a:extLst>
                </a:gridCol>
                <a:gridCol w="3227493">
                  <a:extLst>
                    <a:ext uri="{9D8B030D-6E8A-4147-A177-3AD203B41FA5}">
                      <a16:colId xmlns:a16="http://schemas.microsoft.com/office/drawing/2014/main" val="2024096301"/>
                    </a:ext>
                  </a:extLst>
                </a:gridCol>
              </a:tblGrid>
              <a:tr h="1049993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Natjecanja školskih </a:t>
                      </a:r>
                      <a:br>
                        <a:rPr lang="hr-HR" sz="1200">
                          <a:effectLst/>
                        </a:rPr>
                      </a:br>
                      <a:r>
                        <a:rPr lang="hr-HR" sz="1200">
                          <a:effectLst/>
                        </a:rPr>
                        <a:t>sportskih društava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prvo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3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121985964"/>
                  </a:ext>
                </a:extLst>
              </a:tr>
              <a:tr h="104999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drugo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2 boda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84907039"/>
                  </a:ext>
                </a:extLst>
              </a:tr>
              <a:tr h="104999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Učenici koji su na državnom natjecanju kao članovi ekipe osvojili treće mjesto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1200">
                          <a:effectLst/>
                        </a:rPr>
                        <a:t>1 bod</a:t>
                      </a:r>
                      <a:endParaRPr lang="hr-H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027876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579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D7049E-AFEA-841D-BDB4-F58AAFDD610B}"/>
              </a:ext>
            </a:extLst>
          </p:cNvPr>
          <p:cNvSpPr txBox="1"/>
          <p:nvPr/>
        </p:nvSpPr>
        <p:spPr>
          <a:xfrm>
            <a:off x="357903" y="5753371"/>
            <a:ext cx="10959737" cy="10926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en-US" sz="900"/>
          </a:p>
          <a:p>
            <a:endParaRPr lang="hr-HR" sz="1100"/>
          </a:p>
        </p:txBody>
      </p:sp>
      <p:pic>
        <p:nvPicPr>
          <p:cNvPr id="10" name="MZO">
            <a:extLst>
              <a:ext uri="{FF2B5EF4-FFF2-40B4-BE49-F238E27FC236}">
                <a16:creationId xmlns:a16="http://schemas.microsoft.com/office/drawing/2014/main" id="{946E09C4-645E-3FDF-87DB-41A711999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725" y="235506"/>
            <a:ext cx="2865181" cy="792138"/>
          </a:xfrm>
          <a:prstGeom prst="rect">
            <a:avLst/>
          </a:prstGeom>
        </p:spPr>
      </p:pic>
      <p:pic>
        <p:nvPicPr>
          <p:cNvPr id="11" name="CARNET">
            <a:extLst>
              <a:ext uri="{FF2B5EF4-FFF2-40B4-BE49-F238E27FC236}">
                <a16:creationId xmlns:a16="http://schemas.microsoft.com/office/drawing/2014/main" id="{B3AF7460-EEFC-BF9D-8D0A-3434ACCE7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52687" y="474413"/>
            <a:ext cx="1762125" cy="314325"/>
          </a:xfrm>
          <a:prstGeom prst="rect">
            <a:avLst/>
          </a:prstGeom>
        </p:spPr>
      </p:pic>
      <p:pic>
        <p:nvPicPr>
          <p:cNvPr id="12" name="e-Upisi">
            <a:extLst>
              <a:ext uri="{FF2B5EF4-FFF2-40B4-BE49-F238E27FC236}">
                <a16:creationId xmlns:a16="http://schemas.microsoft.com/office/drawing/2014/main" id="{84AAE469-7B21-EBAF-DDB6-AAC363208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81" y="240750"/>
            <a:ext cx="1506193" cy="78165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50126832-976B-8994-F775-93C27A53D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769" y="1124503"/>
            <a:ext cx="9181995" cy="855832"/>
          </a:xfrm>
        </p:spPr>
        <p:txBody>
          <a:bodyPr>
            <a:normAutofit/>
          </a:bodyPr>
          <a:lstStyle/>
          <a:p>
            <a:r>
              <a:rPr lang="en-US" sz="2400">
                <a:latin typeface="Source Sans Pro" panose="020B0503030403020204" pitchFamily="34" charset="0"/>
                <a:ea typeface="Source Sans Pro" panose="020B0503030403020204" pitchFamily="34" charset="0"/>
              </a:rPr>
              <a:t>Pravilnik o elementima i kriterijima vrednovanja - Poseban element vrednovanja – </a:t>
            </a:r>
            <a:r>
              <a:rPr lang="en-US" sz="2400" i="1">
                <a:latin typeface="Source Sans Pro" panose="020B0503030403020204" pitchFamily="34" charset="0"/>
                <a:ea typeface="Source Sans Pro" panose="020B0503030403020204" pitchFamily="34" charset="0"/>
              </a:rPr>
              <a:t>Pravo prednosti</a:t>
            </a:r>
            <a:endParaRPr lang="hr-HR" sz="240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AFD94705-FF2C-681E-8C41-7FA1CCDEC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931" y="2223195"/>
            <a:ext cx="8160118" cy="3217156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Zdravstvene teškoće </a:t>
            </a:r>
          </a:p>
          <a:p>
            <a:pPr lvl="2"/>
            <a:r>
              <a:rPr lang="en-US" sz="1600" b="1">
                <a:ea typeface="Calibri" panose="020F0502020204030204" pitchFamily="34" charset="0"/>
                <a:cs typeface="Times New Roman" panose="02020603050405020304" pitchFamily="18" charset="0"/>
              </a:rPr>
              <a:t>Prilog: </a:t>
            </a:r>
            <a:r>
              <a:rPr lang="en-US" sz="1600">
                <a:ea typeface="Calibri" panose="020F0502020204030204" pitchFamily="34" charset="0"/>
                <a:cs typeface="Times New Roman" panose="02020603050405020304" pitchFamily="18" charset="0"/>
              </a:rPr>
              <a:t>stručno mišljenje Službe za profesionalno usmjeravanje Hrvatskog zavoda za zapošljavanje za najmanje 3, a u pravilu 6 programa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>
                <a:ea typeface="Source Sans Pro" panose="020B0503030403020204" pitchFamily="34" charset="0"/>
              </a:rPr>
              <a:t>Kandidati koji žive u otežanim uvjetima obrazovanja uzrokovanim nepovoljnim ekonomskim, socijalnim te odgojnim čimbenicima</a:t>
            </a:r>
          </a:p>
          <a:p>
            <a:pPr marL="857250" lvl="1" indent="-400050">
              <a:buFont typeface="+mj-lt"/>
              <a:buAutoNum type="romanLcPeriod"/>
            </a:pPr>
            <a:r>
              <a:rPr lang="hr-HR" sz="1600">
                <a:ea typeface="Source Sans Pro" panose="020B0503030403020204" pitchFamily="34" charset="0"/>
              </a:rPr>
              <a:t>živi uz jednoga i/ili oba roditelja s dugotrajnom teškom bolesti;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Source Sans Pro" panose="020B0503030403020204" pitchFamily="34" charset="0"/>
              </a:rPr>
              <a:t>Prilog: </a:t>
            </a:r>
            <a:r>
              <a:rPr lang="en-US" sz="1600">
                <a:ea typeface="Source Sans Pro" panose="020B0503030403020204" pitchFamily="34" charset="0"/>
              </a:rPr>
              <a:t>liječnička potvrda o dugotrajnoj težoj bolesti jednoga i/ili oba roditelja;</a:t>
            </a:r>
          </a:p>
          <a:p>
            <a:pPr marL="857250" lvl="1" indent="-400050">
              <a:buFont typeface="+mj-lt"/>
              <a:buAutoNum type="romanLcPeriod"/>
            </a:pPr>
            <a:r>
              <a:rPr lang="hr-HR" sz="1600">
                <a:ea typeface="Source Sans Pro" panose="020B0503030403020204" pitchFamily="34" charset="0"/>
              </a:rPr>
              <a:t>živi uz oba roditelja koji se prema zakonu koji regulira poticanje zapošljavanja smatraju dugotrajno nezaposlenim osobama;</a:t>
            </a:r>
            <a:endParaRPr lang="en-US" sz="1600">
              <a:ea typeface="Source Sans Pro" panose="020B0503030403020204" pitchFamily="34" charset="0"/>
            </a:endParaRPr>
          </a:p>
          <a:p>
            <a:pPr lvl="2"/>
            <a:r>
              <a:rPr lang="en-US" sz="1600" b="1">
                <a:ea typeface="Source Sans Pro" panose="020B0503030403020204" pitchFamily="34" charset="0"/>
              </a:rPr>
              <a:t>Prilog: </a:t>
            </a:r>
            <a:r>
              <a:rPr lang="en-US" sz="1600">
                <a:ea typeface="Source Sans Pro" panose="020B0503030403020204" pitchFamily="34" charset="0"/>
              </a:rPr>
              <a:t>potvrda nadležnoga područnoga ureda Hrvatskoga zavoda za zapošljavanje o dugotrajnoj nezaposlenosti oba roditelja;</a:t>
            </a: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18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9717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68A8DE"/>
      </a:accent1>
      <a:accent2>
        <a:srgbClr val="2A265A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A5CF4C609EB64BAC8D6DC5FC8245BA" ma:contentTypeVersion="18" ma:contentTypeDescription="Stvaranje novog dokumenta." ma:contentTypeScope="" ma:versionID="747b2fb1304a7e56b9383b26ed07981b">
  <xsd:schema xmlns:xsd="http://www.w3.org/2001/XMLSchema" xmlns:xs="http://www.w3.org/2001/XMLSchema" xmlns:p="http://schemas.microsoft.com/office/2006/metadata/properties" xmlns:ns2="bf74dda1-592a-4df4-8263-7d02cb3833a6" xmlns:ns3="a3b625e1-1c2f-4c26-a46e-26224a11f626" xmlns:ns4="540f58dd-fae0-4d8a-89ed-5b9f4de124c7" targetNamespace="http://schemas.microsoft.com/office/2006/metadata/properties" ma:root="true" ma:fieldsID="a46fbfe313f56a93ce21905d46048176" ns2:_="" ns3:_="" ns4:_="">
    <xsd:import namespace="bf74dda1-592a-4df4-8263-7d02cb3833a6"/>
    <xsd:import namespace="a3b625e1-1c2f-4c26-a46e-26224a11f626"/>
    <xsd:import namespace="540f58dd-fae0-4d8a-89ed-5b9f4de124c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4dda1-592a-4df4-8263-7d02cb3833a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Raspršivanje savjeta za zajedničko korištenje" ma:internalName="SharingHintHash" ma:readOnly="true">
      <xsd:simpleType>
        <xsd:restriction base="dms:Text"/>
      </xsd:simpleType>
    </xsd:element>
    <xsd:element name="SharedWithDetails" ma:index="10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b625e1-1c2f-4c26-a46e-26224a11f6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Oznake slika" ma:readOnly="false" ma:fieldId="{5cf76f15-5ced-4ddc-b409-7134ff3c332f}" ma:taxonomyMulti="true" ma:sspId="6d986ede-ccc4-4a57-b6a6-e316a042c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f58dd-fae0-4d8a-89ed-5b9f4de124c7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bcab3d0d-e970-44dc-844c-bd77915a7bdf}" ma:internalName="TaxCatchAll" ma:showField="CatchAllData" ma:web="540f58dd-fae0-4d8a-89ed-5b9f4de124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F77CFA-E6A5-4EAD-BE95-B655D7FA77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74dda1-592a-4df4-8263-7d02cb3833a6"/>
    <ds:schemaRef ds:uri="a3b625e1-1c2f-4c26-a46e-26224a11f626"/>
    <ds:schemaRef ds:uri="540f58dd-fae0-4d8a-89ed-5b9f4de124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668B43-C384-4348-8F64-F96D6A2955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</TotalTime>
  <Words>1680</Words>
  <Application>Microsoft Office PowerPoint</Application>
  <PresentationFormat>Široki zaslon</PresentationFormat>
  <Paragraphs>278</Paragraphs>
  <Slides>21</Slides>
  <Notes>21</Notes>
  <HiddenSlides>0</HiddenSlides>
  <MMClips>0</MMClips>
  <ScaleCrop>false</ScaleCrop>
  <HeadingPairs>
    <vt:vector size="8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30" baseType="lpstr">
      <vt:lpstr>Arial</vt:lpstr>
      <vt:lpstr>Calibri</vt:lpstr>
      <vt:lpstr>Open Sans</vt:lpstr>
      <vt:lpstr>Segoe UI</vt:lpstr>
      <vt:lpstr>Source Sans Pro</vt:lpstr>
      <vt:lpstr>Times New Roman</vt:lpstr>
      <vt:lpstr>Wingdings</vt:lpstr>
      <vt:lpstr>1_Office Theme</vt:lpstr>
      <vt:lpstr>Acrobat Document</vt:lpstr>
      <vt:lpstr>PowerPoint prezentacija</vt:lpstr>
      <vt:lpstr>Ciljevi prezentacije</vt:lpstr>
      <vt:lpstr>Struktura prezentacije</vt:lpstr>
      <vt:lpstr>Upisi u srednju - poveznice</vt:lpstr>
      <vt:lpstr>PowerPoint prezentacija</vt:lpstr>
      <vt:lpstr>PowerPoint prezentacija</vt:lpstr>
      <vt:lpstr>Pravilnik o elementima i kriterijima vrednovanja - Natjecanja iz znanja</vt:lpstr>
      <vt:lpstr>Pravilnik o elementima i kriterijima vrednovanja - Sportska natjecanja</vt:lpstr>
      <vt:lpstr>Pravilnik o elementima i kriterijima vrednovanja - Poseban element vrednovanja – Pravo prednosti</vt:lpstr>
      <vt:lpstr>Pravilnik o elementima i kriterijima vrednovanja - Poseban element vrednovanja – Pravo prednosti</vt:lpstr>
      <vt:lpstr>Pravilnik o elementima i kriterijima vrednovanja - kandidati pripadnici romske nacionalne manjine i kandidati bez roditeljske skrbi</vt:lpstr>
      <vt:lpstr>Pravilnik o elementima i kriterijima vrednovanja - Kandidati s teškoćama u razvoju</vt:lpstr>
      <vt:lpstr>Odluka o upisu</vt:lpstr>
      <vt:lpstr>Prateći materijali za upise – kandidati i roditelji</vt:lpstr>
      <vt:lpstr>Poslovi za kandidate i roditelje/skrbnike</vt:lpstr>
      <vt:lpstr>Postupak preuzimanja i prenošenja upisnice</vt:lpstr>
      <vt:lpstr>PowerPoint prezentacija</vt:lpstr>
      <vt:lpstr>PowerPoint prezentacija</vt:lpstr>
      <vt:lpstr>Najava webinara za roditelje i kandidate</vt:lpstr>
      <vt:lpstr>Kalendar</vt:lpstr>
      <vt:lpstr>Pitanja i odgovori!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Tomislav Rožić</dc:creator>
  <cp:lastModifiedBy>Darinka Smoljanec</cp:lastModifiedBy>
  <cp:revision>17</cp:revision>
  <dcterms:created xsi:type="dcterms:W3CDTF">2023-04-03T10:48:35Z</dcterms:created>
  <dcterms:modified xsi:type="dcterms:W3CDTF">2026-05-11T08:19:49Z</dcterms:modified>
</cp:coreProperties>
</file>