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2" r:id="rId4"/>
    <p:sldId id="271" r:id="rId5"/>
    <p:sldId id="263" r:id="rId6"/>
    <p:sldId id="264" r:id="rId7"/>
    <p:sldId id="265" r:id="rId8"/>
    <p:sldId id="267" r:id="rId9"/>
    <p:sldId id="266" r:id="rId10"/>
    <p:sldId id="268" r:id="rId11"/>
    <p:sldId id="269" r:id="rId12"/>
    <p:sldId id="270" r:id="rId13"/>
    <p:sldId id="273" r:id="rId14"/>
    <p:sldId id="274" r:id="rId15"/>
    <p:sldId id="258" r:id="rId16"/>
    <p:sldId id="259" r:id="rId17"/>
    <p:sldId id="260" r:id="rId18"/>
    <p:sldId id="261" r:id="rId19"/>
    <p:sldId id="275" r:id="rId20"/>
    <p:sldId id="276" r:id="rId21"/>
    <p:sldId id="277" r:id="rId22"/>
    <p:sldId id="278" r:id="rId23"/>
    <p:sldId id="279" r:id="rId24"/>
    <p:sldId id="280" r:id="rId25"/>
    <p:sldId id="281" r:id="rId26"/>
    <p:sldId id="27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77" autoAdjust="0"/>
    <p:restoredTop sz="94660"/>
  </p:normalViewPr>
  <p:slideViewPr>
    <p:cSldViewPr snapToGrid="0">
      <p:cViewPr varScale="1">
        <p:scale>
          <a:sx n="86" d="100"/>
          <a:sy n="86" d="100"/>
        </p:scale>
        <p:origin x="4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hr-HR"/>
              <a:t>Kliknite da biste uredili stil naslova matrice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4/21/2024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hr-HR"/>
              <a:t>Kliknite da biste uredili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4/21/2024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hr-HR"/>
              <a:t>Kliknite da biste uredili stil naslova matrice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4/21/2024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idx="1"/>
          </p:nvPr>
        </p:nvSpPr>
        <p:spPr/>
        <p:txBody>
          <a:bodyPr anchor="ct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4/21/2024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hr-HR"/>
              <a:t>Kliknite da biste uredili stil naslova matrice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fld id="{3E5059C3-6A89-4494-99FF-5A4D6FFD50EB}" type="datetimeFigureOut">
              <a:rPr lang="en-US" dirty="0"/>
              <a:t>4/21/2024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hr-HR"/>
              <a:t>Kliknite da biste uredili stil naslova matrice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4/21/2024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hr-HR"/>
              <a:t>Kliknite da biste uredili stil naslova matrice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Content Placeholder 3"/>
          <p:cNvSpPr>
            <a:spLocks noGrp="1"/>
          </p:cNvSpPr>
          <p:nvPr>
            <p:ph sz="half" idx="2"/>
          </p:nvPr>
        </p:nvSpPr>
        <p:spPr>
          <a:xfrm>
            <a:off x="2609285" y="2851331"/>
            <a:ext cx="3893623" cy="3071434"/>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Content Placeholder 5"/>
          <p:cNvSpPr>
            <a:spLocks noGrp="1"/>
          </p:cNvSpPr>
          <p:nvPr>
            <p:ph sz="quarter" idx="4"/>
          </p:nvPr>
        </p:nvSpPr>
        <p:spPr>
          <a:xfrm>
            <a:off x="6666635" y="2851331"/>
            <a:ext cx="3899798" cy="3071434"/>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4/21/2024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4/21/2024</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4/21/2024</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hr-HR"/>
              <a:t>Kliknite da biste uredili stil naslova matrice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Date Placeholder 4"/>
          <p:cNvSpPr>
            <a:spLocks noGrp="1"/>
          </p:cNvSpPr>
          <p:nvPr>
            <p:ph type="dt" sz="half" idx="10"/>
          </p:nvPr>
        </p:nvSpPr>
        <p:spPr/>
        <p:txBody>
          <a:bodyPr/>
          <a:lstStyle/>
          <a:p>
            <a:fld id="{37D525BB-DA17-4BA0-B3C8-3AC3ABC827E6}" type="datetimeFigureOut">
              <a:rPr lang="en-US" dirty="0"/>
              <a:t>4/21/2024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hr-HR"/>
              <a:t>Kliknite da biste uredili stil naslova matrice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Date Placeholder 4"/>
          <p:cNvSpPr>
            <a:spLocks noGrp="1"/>
          </p:cNvSpPr>
          <p:nvPr>
            <p:ph type="dt" sz="half" idx="10"/>
          </p:nvPr>
        </p:nvSpPr>
        <p:spPr/>
        <p:txBody>
          <a:bodyPr/>
          <a:lstStyle/>
          <a:p>
            <a:fld id="{B16C4C9A-3960-41CF-A4E9-2A8FB932454B}" type="datetimeFigureOut">
              <a:rPr lang="en-US" dirty="0"/>
              <a:t>4/21/2024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4/21/2024</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youtu.be/nsXhfpE5NCY"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youtu.be/Sv7OHfpIRfU"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AP23350iWz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C2F7EB1-85F3-4B0E-86A2-F1746013D452}"/>
              </a:ext>
            </a:extLst>
          </p:cNvPr>
          <p:cNvSpPr>
            <a:spLocks noGrp="1"/>
          </p:cNvSpPr>
          <p:nvPr>
            <p:ph type="ctrTitle"/>
          </p:nvPr>
        </p:nvSpPr>
        <p:spPr>
          <a:xfrm>
            <a:off x="1251285" y="3891010"/>
            <a:ext cx="3397718" cy="2268559"/>
          </a:xfrm>
        </p:spPr>
        <p:txBody>
          <a:bodyPr>
            <a:normAutofit fontScale="90000"/>
          </a:bodyPr>
          <a:lstStyle/>
          <a:p>
            <a:pPr algn="l"/>
            <a:br>
              <a:rPr lang="hr-HR" sz="4000" dirty="0"/>
            </a:br>
            <a:r>
              <a:rPr lang="hr-HR" sz="4000" dirty="0" err="1"/>
              <a:t>Greece</a:t>
            </a:r>
            <a:r>
              <a:rPr lang="hr-HR" sz="4000" dirty="0"/>
              <a:t> </a:t>
            </a:r>
            <a:br>
              <a:rPr lang="hr-HR" sz="4000" dirty="0"/>
            </a:br>
            <a:r>
              <a:rPr lang="hr-HR" sz="4000" dirty="0" err="1"/>
              <a:t>February</a:t>
            </a:r>
            <a:r>
              <a:rPr lang="hr-HR" sz="4000" dirty="0"/>
              <a:t> 2024</a:t>
            </a:r>
            <a:br>
              <a:rPr lang="hr-HR" sz="4000" dirty="0"/>
            </a:br>
            <a:r>
              <a:rPr lang="hr-HR" sz="4000" dirty="0" err="1"/>
              <a:t>Primary</a:t>
            </a:r>
            <a:r>
              <a:rPr lang="hr-HR" sz="4000" dirty="0"/>
              <a:t> </a:t>
            </a:r>
            <a:r>
              <a:rPr lang="hr-HR" sz="4000" dirty="0" err="1"/>
              <a:t>school</a:t>
            </a:r>
            <a:r>
              <a:rPr lang="hr-HR" sz="4000" dirty="0"/>
              <a:t> Novi Marof</a:t>
            </a:r>
          </a:p>
        </p:txBody>
      </p:sp>
      <p:sp>
        <p:nvSpPr>
          <p:cNvPr id="3" name="Podnaslov 2">
            <a:extLst>
              <a:ext uri="{FF2B5EF4-FFF2-40B4-BE49-F238E27FC236}">
                <a16:creationId xmlns:a16="http://schemas.microsoft.com/office/drawing/2014/main" id="{1A5928AD-FDF1-4FF7-89C9-2499ED742689}"/>
              </a:ext>
            </a:extLst>
          </p:cNvPr>
          <p:cNvSpPr>
            <a:spLocks noGrp="1"/>
          </p:cNvSpPr>
          <p:nvPr>
            <p:ph type="subTitle" idx="1"/>
          </p:nvPr>
        </p:nvSpPr>
        <p:spPr>
          <a:xfrm>
            <a:off x="1174283" y="2310062"/>
            <a:ext cx="4446872" cy="1270535"/>
          </a:xfrm>
        </p:spPr>
        <p:txBody>
          <a:bodyPr>
            <a:noAutofit/>
          </a:bodyPr>
          <a:lstStyle/>
          <a:p>
            <a:pPr algn="l"/>
            <a:r>
              <a:rPr lang="hr-HR" sz="4000" dirty="0"/>
              <a:t>Erasmus + </a:t>
            </a:r>
            <a:r>
              <a:rPr lang="hr-HR" sz="4000" dirty="0" err="1"/>
              <a:t>Accreditation</a:t>
            </a:r>
            <a:r>
              <a:rPr lang="hr-HR" sz="4000" dirty="0"/>
              <a:t> </a:t>
            </a:r>
            <a:r>
              <a:rPr lang="hr-HR" sz="4000" dirty="0" err="1"/>
              <a:t>in</a:t>
            </a:r>
            <a:r>
              <a:rPr lang="hr-HR" sz="4000" dirty="0"/>
              <a:t> </a:t>
            </a:r>
            <a:r>
              <a:rPr lang="hr-HR" sz="4000" dirty="0" err="1"/>
              <a:t>school</a:t>
            </a:r>
            <a:r>
              <a:rPr lang="hr-HR" sz="4000" dirty="0"/>
              <a:t> </a:t>
            </a:r>
            <a:r>
              <a:rPr lang="hr-HR" sz="4000" dirty="0" err="1"/>
              <a:t>education</a:t>
            </a:r>
            <a:endParaRPr lang="hr-HR" sz="4000" dirty="0"/>
          </a:p>
        </p:txBody>
      </p:sp>
      <p:pic>
        <p:nvPicPr>
          <p:cNvPr id="4" name="Slika 3">
            <a:extLst>
              <a:ext uri="{FF2B5EF4-FFF2-40B4-BE49-F238E27FC236}">
                <a16:creationId xmlns:a16="http://schemas.microsoft.com/office/drawing/2014/main" id="{71A1612F-F66E-4D15-8777-97314FDD4032}"/>
              </a:ext>
            </a:extLst>
          </p:cNvPr>
          <p:cNvPicPr>
            <a:picLocks noChangeAspect="1"/>
          </p:cNvPicPr>
          <p:nvPr/>
        </p:nvPicPr>
        <p:blipFill>
          <a:blip r:embed="rId2"/>
          <a:stretch>
            <a:fillRect/>
          </a:stretch>
        </p:blipFill>
        <p:spPr>
          <a:xfrm>
            <a:off x="5852161" y="1482887"/>
            <a:ext cx="5505650" cy="2020709"/>
          </a:xfrm>
          <a:prstGeom prst="rect">
            <a:avLst/>
          </a:prstGeom>
        </p:spPr>
      </p:pic>
      <p:pic>
        <p:nvPicPr>
          <p:cNvPr id="6" name="Slika 5">
            <a:extLst>
              <a:ext uri="{FF2B5EF4-FFF2-40B4-BE49-F238E27FC236}">
                <a16:creationId xmlns:a16="http://schemas.microsoft.com/office/drawing/2014/main" id="{23CBD78B-509E-4236-BCE1-C387EF9A75A0}"/>
              </a:ext>
            </a:extLst>
          </p:cNvPr>
          <p:cNvPicPr>
            <a:picLocks noChangeAspect="1"/>
          </p:cNvPicPr>
          <p:nvPr/>
        </p:nvPicPr>
        <p:blipFill>
          <a:blip r:embed="rId3"/>
          <a:stretch>
            <a:fillRect/>
          </a:stretch>
        </p:blipFill>
        <p:spPr>
          <a:xfrm>
            <a:off x="5852161" y="4014934"/>
            <a:ext cx="5428650" cy="2020709"/>
          </a:xfrm>
          <a:prstGeom prst="rect">
            <a:avLst/>
          </a:prstGeom>
        </p:spPr>
      </p:pic>
    </p:spTree>
    <p:extLst>
      <p:ext uri="{BB962C8B-B14F-4D97-AF65-F5344CB8AC3E}">
        <p14:creationId xmlns:p14="http://schemas.microsoft.com/office/powerpoint/2010/main" val="2775881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808EB62-6C4C-4EBB-B761-316CBE2B009B}"/>
              </a:ext>
            </a:extLst>
          </p:cNvPr>
          <p:cNvSpPr>
            <a:spLocks noGrp="1"/>
          </p:cNvSpPr>
          <p:nvPr>
            <p:ph type="title"/>
          </p:nvPr>
        </p:nvSpPr>
        <p:spPr/>
        <p:txBody>
          <a:bodyPr/>
          <a:lstStyle/>
          <a:p>
            <a:endParaRPr lang="hr-HR" dirty="0"/>
          </a:p>
        </p:txBody>
      </p:sp>
      <p:sp>
        <p:nvSpPr>
          <p:cNvPr id="3" name="Rezervirano mjesto sadržaja 2">
            <a:extLst>
              <a:ext uri="{FF2B5EF4-FFF2-40B4-BE49-F238E27FC236}">
                <a16:creationId xmlns:a16="http://schemas.microsoft.com/office/drawing/2014/main" id="{8477D3EF-C52D-406F-A766-C3AC640635A1}"/>
              </a:ext>
            </a:extLst>
          </p:cNvPr>
          <p:cNvSpPr>
            <a:spLocks noGrp="1"/>
          </p:cNvSpPr>
          <p:nvPr>
            <p:ph idx="1"/>
          </p:nvPr>
        </p:nvSpPr>
        <p:spPr>
          <a:xfrm>
            <a:off x="2242686" y="2052116"/>
            <a:ext cx="2406316" cy="3997828"/>
          </a:xfrm>
        </p:spPr>
        <p:txBody>
          <a:bodyPr/>
          <a:lstStyle/>
          <a:p>
            <a:pPr marL="0" indent="0">
              <a:buNone/>
            </a:pPr>
            <a:r>
              <a:rPr lang="hr-HR" b="1" dirty="0" err="1"/>
              <a:t>Build</a:t>
            </a:r>
            <a:r>
              <a:rPr lang="hr-HR" b="1" dirty="0"/>
              <a:t> a </a:t>
            </a:r>
          </a:p>
          <a:p>
            <a:pPr marL="0" indent="0">
              <a:buNone/>
            </a:pPr>
            <a:r>
              <a:rPr lang="hr-HR" sz="2800" b="1" dirty="0">
                <a:hlinkClick r:id="rId2"/>
              </a:rPr>
              <a:t>solar </a:t>
            </a:r>
            <a:r>
              <a:rPr lang="hr-HR" sz="2800" b="1" dirty="0" err="1">
                <a:hlinkClick r:id="rId2"/>
              </a:rPr>
              <a:t>oven</a:t>
            </a:r>
            <a:endParaRPr lang="hr-HR" sz="2800" b="1" dirty="0"/>
          </a:p>
          <a:p>
            <a:pPr marL="0" indent="0">
              <a:buNone/>
            </a:pPr>
            <a:endParaRPr lang="hr-HR" b="1" dirty="0"/>
          </a:p>
          <a:p>
            <a:pPr marL="0" indent="0">
              <a:buNone/>
            </a:pPr>
            <a:endParaRPr lang="hr-HR" dirty="0"/>
          </a:p>
        </p:txBody>
      </p:sp>
      <p:pic>
        <p:nvPicPr>
          <p:cNvPr id="5" name="Slika 4">
            <a:extLst>
              <a:ext uri="{FF2B5EF4-FFF2-40B4-BE49-F238E27FC236}">
                <a16:creationId xmlns:a16="http://schemas.microsoft.com/office/drawing/2014/main" id="{6371676A-EA35-44D1-819A-5CB0D5020879}"/>
              </a:ext>
            </a:extLst>
          </p:cNvPr>
          <p:cNvPicPr>
            <a:picLocks noChangeAspect="1"/>
          </p:cNvPicPr>
          <p:nvPr/>
        </p:nvPicPr>
        <p:blipFill>
          <a:blip r:embed="rId3"/>
          <a:stretch>
            <a:fillRect/>
          </a:stretch>
        </p:blipFill>
        <p:spPr>
          <a:xfrm>
            <a:off x="5084541" y="1088121"/>
            <a:ext cx="5485598" cy="5058076"/>
          </a:xfrm>
          <a:prstGeom prst="rect">
            <a:avLst/>
          </a:prstGeom>
        </p:spPr>
      </p:pic>
    </p:spTree>
    <p:extLst>
      <p:ext uri="{BB962C8B-B14F-4D97-AF65-F5344CB8AC3E}">
        <p14:creationId xmlns:p14="http://schemas.microsoft.com/office/powerpoint/2010/main" val="4045057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B84FFD4-4A35-41F4-A8D2-9C91A9857246}"/>
              </a:ext>
            </a:extLst>
          </p:cNvPr>
          <p:cNvSpPr>
            <a:spLocks noGrp="1"/>
          </p:cNvSpPr>
          <p:nvPr>
            <p:ph type="title"/>
          </p:nvPr>
        </p:nvSpPr>
        <p:spPr/>
        <p:txBody>
          <a:bodyPr/>
          <a:lstStyle/>
          <a:p>
            <a:endParaRPr lang="hr-HR"/>
          </a:p>
        </p:txBody>
      </p:sp>
      <p:sp>
        <p:nvSpPr>
          <p:cNvPr id="3" name="Rezervirano mjesto sadržaja 2">
            <a:extLst>
              <a:ext uri="{FF2B5EF4-FFF2-40B4-BE49-F238E27FC236}">
                <a16:creationId xmlns:a16="http://schemas.microsoft.com/office/drawing/2014/main" id="{316C0536-E586-4A9F-B5DD-C29A554A88C9}"/>
              </a:ext>
            </a:extLst>
          </p:cNvPr>
          <p:cNvSpPr>
            <a:spLocks noGrp="1"/>
          </p:cNvSpPr>
          <p:nvPr>
            <p:ph idx="1"/>
          </p:nvPr>
        </p:nvSpPr>
        <p:spPr>
          <a:xfrm>
            <a:off x="2773599" y="2781700"/>
            <a:ext cx="7796540" cy="4206241"/>
          </a:xfrm>
        </p:spPr>
        <p:txBody>
          <a:bodyPr/>
          <a:lstStyle/>
          <a:p>
            <a:pPr marL="0" indent="0">
              <a:buNone/>
            </a:pPr>
            <a:r>
              <a:rPr lang="en-US" dirty="0"/>
              <a:t>Go on a Local Shopping Trip</a:t>
            </a:r>
            <a:endParaRPr lang="hr-HR" dirty="0"/>
          </a:p>
          <a:p>
            <a:pPr marL="0" indent="0">
              <a:buNone/>
            </a:pPr>
            <a:r>
              <a:rPr lang="hr-HR" dirty="0" err="1"/>
              <a:t>Sustainable</a:t>
            </a:r>
            <a:r>
              <a:rPr lang="hr-HR" dirty="0"/>
              <a:t> </a:t>
            </a:r>
            <a:r>
              <a:rPr lang="hr-HR" dirty="0" err="1"/>
              <a:t>shopping</a:t>
            </a:r>
            <a:r>
              <a:rPr lang="hr-HR" dirty="0"/>
              <a:t> </a:t>
            </a:r>
            <a:r>
              <a:rPr lang="hr-HR" dirty="0" err="1"/>
              <a:t>is</a:t>
            </a:r>
            <a:r>
              <a:rPr lang="hr-HR" dirty="0"/>
              <a:t> </a:t>
            </a:r>
            <a:r>
              <a:rPr lang="en-US" dirty="0"/>
              <a:t>buying local goods to support </a:t>
            </a:r>
            <a:r>
              <a:rPr lang="hr-HR" dirty="0" err="1"/>
              <a:t>your</a:t>
            </a:r>
            <a:r>
              <a:rPr lang="en-US" dirty="0"/>
              <a:t> local farmers and vendors in the community. </a:t>
            </a:r>
            <a:endParaRPr lang="hr-HR" dirty="0"/>
          </a:p>
        </p:txBody>
      </p:sp>
      <p:pic>
        <p:nvPicPr>
          <p:cNvPr id="5" name="Slika 4">
            <a:extLst>
              <a:ext uri="{FF2B5EF4-FFF2-40B4-BE49-F238E27FC236}">
                <a16:creationId xmlns:a16="http://schemas.microsoft.com/office/drawing/2014/main" id="{C9DC80A5-DE2D-457A-B4CC-9D278170ED1B}"/>
              </a:ext>
            </a:extLst>
          </p:cNvPr>
          <p:cNvPicPr>
            <a:picLocks noChangeAspect="1"/>
          </p:cNvPicPr>
          <p:nvPr/>
        </p:nvPicPr>
        <p:blipFill>
          <a:blip r:embed="rId2"/>
          <a:stretch>
            <a:fillRect/>
          </a:stretch>
        </p:blipFill>
        <p:spPr>
          <a:xfrm>
            <a:off x="2611807" y="250555"/>
            <a:ext cx="7958331" cy="3291542"/>
          </a:xfrm>
          <a:prstGeom prst="rect">
            <a:avLst/>
          </a:prstGeom>
        </p:spPr>
      </p:pic>
    </p:spTree>
    <p:extLst>
      <p:ext uri="{BB962C8B-B14F-4D97-AF65-F5344CB8AC3E}">
        <p14:creationId xmlns:p14="http://schemas.microsoft.com/office/powerpoint/2010/main" val="2605557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F2C536C-3ED4-4563-9E8D-5FB1D23CFF6F}"/>
              </a:ext>
            </a:extLst>
          </p:cNvPr>
          <p:cNvSpPr>
            <a:spLocks noGrp="1"/>
          </p:cNvSpPr>
          <p:nvPr>
            <p:ph type="title"/>
          </p:nvPr>
        </p:nvSpPr>
        <p:spPr/>
        <p:txBody>
          <a:bodyPr/>
          <a:lstStyle/>
          <a:p>
            <a:endParaRPr lang="hr-HR" dirty="0"/>
          </a:p>
        </p:txBody>
      </p:sp>
      <p:sp>
        <p:nvSpPr>
          <p:cNvPr id="3" name="Rezervirano mjesto sadržaja 2">
            <a:extLst>
              <a:ext uri="{FF2B5EF4-FFF2-40B4-BE49-F238E27FC236}">
                <a16:creationId xmlns:a16="http://schemas.microsoft.com/office/drawing/2014/main" id="{C329859C-FC37-49D2-91C5-B3D2546D89E0}"/>
              </a:ext>
            </a:extLst>
          </p:cNvPr>
          <p:cNvSpPr>
            <a:spLocks noGrp="1"/>
          </p:cNvSpPr>
          <p:nvPr>
            <p:ph idx="1"/>
          </p:nvPr>
        </p:nvSpPr>
        <p:spPr>
          <a:xfrm>
            <a:off x="6949439" y="404261"/>
            <a:ext cx="3620699" cy="5645683"/>
          </a:xfrm>
        </p:spPr>
        <p:txBody>
          <a:bodyPr>
            <a:normAutofit/>
          </a:bodyPr>
          <a:lstStyle/>
          <a:p>
            <a:r>
              <a:rPr lang="en-US" dirty="0"/>
              <a:t>“Just A Dream” is an inspiring sustainability-themed book that young readers are sure to enjoy. The main character, Walter, doesn’t care about the planet’s health until he has a life-changing dream. In his dream, he sees natural resources being drained and air pollution at its worst, thus realizing his environmental responsibility toward the Earth.</a:t>
            </a:r>
            <a:endParaRPr lang="hr-HR" dirty="0"/>
          </a:p>
        </p:txBody>
      </p:sp>
      <p:pic>
        <p:nvPicPr>
          <p:cNvPr id="5" name="Slika 4">
            <a:extLst>
              <a:ext uri="{FF2B5EF4-FFF2-40B4-BE49-F238E27FC236}">
                <a16:creationId xmlns:a16="http://schemas.microsoft.com/office/drawing/2014/main" id="{47126BF2-BEA5-42D6-9998-EFC55B013DE3}"/>
              </a:ext>
            </a:extLst>
          </p:cNvPr>
          <p:cNvPicPr>
            <a:picLocks noChangeAspect="1"/>
          </p:cNvPicPr>
          <p:nvPr/>
        </p:nvPicPr>
        <p:blipFill>
          <a:blip r:embed="rId2"/>
          <a:stretch>
            <a:fillRect/>
          </a:stretch>
        </p:blipFill>
        <p:spPr>
          <a:xfrm>
            <a:off x="1183665" y="86627"/>
            <a:ext cx="5314950" cy="6333423"/>
          </a:xfrm>
          <a:prstGeom prst="rect">
            <a:avLst/>
          </a:prstGeom>
        </p:spPr>
      </p:pic>
    </p:spTree>
    <p:extLst>
      <p:ext uri="{BB962C8B-B14F-4D97-AF65-F5344CB8AC3E}">
        <p14:creationId xmlns:p14="http://schemas.microsoft.com/office/powerpoint/2010/main" val="395618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EA6E518-C50E-47B5-AFA7-E4B0C8FF1B99}"/>
              </a:ext>
            </a:extLst>
          </p:cNvPr>
          <p:cNvSpPr>
            <a:spLocks noGrp="1"/>
          </p:cNvSpPr>
          <p:nvPr>
            <p:ph type="title"/>
          </p:nvPr>
        </p:nvSpPr>
        <p:spPr/>
        <p:txBody>
          <a:bodyPr/>
          <a:lstStyle/>
          <a:p>
            <a:pPr algn="l"/>
            <a:r>
              <a:rPr lang="en-US" dirty="0"/>
              <a:t>Say Bye </a:t>
            </a:r>
            <a:r>
              <a:rPr lang="en-US" dirty="0" err="1"/>
              <a:t>Bye</a:t>
            </a:r>
            <a:r>
              <a:rPr lang="en-US" dirty="0"/>
              <a:t> to Bath Time </a:t>
            </a:r>
            <a:endParaRPr lang="hr-HR" dirty="0"/>
          </a:p>
        </p:txBody>
      </p:sp>
      <p:sp>
        <p:nvSpPr>
          <p:cNvPr id="3" name="Rezervirano mjesto sadržaja 2">
            <a:extLst>
              <a:ext uri="{FF2B5EF4-FFF2-40B4-BE49-F238E27FC236}">
                <a16:creationId xmlns:a16="http://schemas.microsoft.com/office/drawing/2014/main" id="{6AA24160-ECDC-45B7-83B3-16D999E2DE8F}"/>
              </a:ext>
            </a:extLst>
          </p:cNvPr>
          <p:cNvSpPr>
            <a:spLocks noGrp="1"/>
          </p:cNvSpPr>
          <p:nvPr>
            <p:ph idx="1"/>
          </p:nvPr>
        </p:nvSpPr>
        <p:spPr>
          <a:xfrm>
            <a:off x="1366787" y="2052116"/>
            <a:ext cx="3513221" cy="3997828"/>
          </a:xfrm>
        </p:spPr>
        <p:txBody>
          <a:bodyPr/>
          <a:lstStyle/>
          <a:p>
            <a:pPr marL="0" indent="0">
              <a:buNone/>
            </a:pPr>
            <a:r>
              <a:rPr lang="hr-HR" dirty="0" err="1"/>
              <a:t>Eventhough</a:t>
            </a:r>
            <a:r>
              <a:rPr lang="hr-HR" dirty="0"/>
              <a:t> </a:t>
            </a:r>
            <a:r>
              <a:rPr lang="hr-HR" dirty="0" err="1"/>
              <a:t>you</a:t>
            </a:r>
            <a:r>
              <a:rPr lang="hr-HR" dirty="0"/>
              <a:t> </a:t>
            </a:r>
            <a:r>
              <a:rPr lang="en-US" dirty="0"/>
              <a:t>might enjoy bath time, </a:t>
            </a:r>
            <a:r>
              <a:rPr lang="hr-HR" dirty="0"/>
              <a:t> </a:t>
            </a:r>
            <a:r>
              <a:rPr lang="hr-HR" dirty="0" err="1"/>
              <a:t>know</a:t>
            </a:r>
            <a:r>
              <a:rPr lang="hr-HR" dirty="0"/>
              <a:t> </a:t>
            </a:r>
            <a:r>
              <a:rPr lang="hr-HR" dirty="0" err="1"/>
              <a:t>that</a:t>
            </a:r>
            <a:r>
              <a:rPr lang="hr-HR" dirty="0"/>
              <a:t> </a:t>
            </a:r>
            <a:r>
              <a:rPr lang="en-US" dirty="0"/>
              <a:t>showers can save </a:t>
            </a:r>
            <a:r>
              <a:rPr lang="hr-HR" dirty="0"/>
              <a:t>a </a:t>
            </a:r>
            <a:r>
              <a:rPr lang="hr-HR" dirty="0" err="1"/>
              <a:t>lot</a:t>
            </a:r>
            <a:r>
              <a:rPr lang="en-US" dirty="0"/>
              <a:t> of water</a:t>
            </a:r>
            <a:endParaRPr lang="hr-HR" dirty="0"/>
          </a:p>
          <a:p>
            <a:pPr marL="0" indent="0">
              <a:buNone/>
            </a:pPr>
            <a:endParaRPr lang="hr-HR" dirty="0"/>
          </a:p>
        </p:txBody>
      </p:sp>
      <p:pic>
        <p:nvPicPr>
          <p:cNvPr id="5" name="Slika 4">
            <a:extLst>
              <a:ext uri="{FF2B5EF4-FFF2-40B4-BE49-F238E27FC236}">
                <a16:creationId xmlns:a16="http://schemas.microsoft.com/office/drawing/2014/main" id="{E243E69C-673C-409D-82F5-6DCDF9FE7C5F}"/>
              </a:ext>
            </a:extLst>
          </p:cNvPr>
          <p:cNvPicPr>
            <a:picLocks noChangeAspect="1"/>
          </p:cNvPicPr>
          <p:nvPr/>
        </p:nvPicPr>
        <p:blipFill>
          <a:blip r:embed="rId2"/>
          <a:stretch>
            <a:fillRect/>
          </a:stretch>
        </p:blipFill>
        <p:spPr>
          <a:xfrm>
            <a:off x="4697128" y="1751002"/>
            <a:ext cx="6400192" cy="4178160"/>
          </a:xfrm>
          <a:prstGeom prst="rect">
            <a:avLst/>
          </a:prstGeom>
        </p:spPr>
      </p:pic>
    </p:spTree>
    <p:extLst>
      <p:ext uri="{BB962C8B-B14F-4D97-AF65-F5344CB8AC3E}">
        <p14:creationId xmlns:p14="http://schemas.microsoft.com/office/powerpoint/2010/main" val="400362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34A52FD-C45E-45C0-A88A-3F17D5B2736B}"/>
              </a:ext>
            </a:extLst>
          </p:cNvPr>
          <p:cNvSpPr>
            <a:spLocks noGrp="1"/>
          </p:cNvSpPr>
          <p:nvPr>
            <p:ph type="title"/>
          </p:nvPr>
        </p:nvSpPr>
        <p:spPr/>
        <p:txBody>
          <a:bodyPr/>
          <a:lstStyle/>
          <a:p>
            <a:pPr algn="l"/>
            <a:r>
              <a:rPr lang="hr-HR" dirty="0" err="1"/>
              <a:t>Have</a:t>
            </a:r>
            <a:r>
              <a:rPr lang="hr-HR" dirty="0"/>
              <a:t> </a:t>
            </a:r>
            <a:r>
              <a:rPr lang="hr-HR" dirty="0" err="1"/>
              <a:t>an</a:t>
            </a:r>
            <a:r>
              <a:rPr lang="hr-HR" dirty="0"/>
              <a:t> Energy-Free </a:t>
            </a:r>
            <a:r>
              <a:rPr lang="hr-HR" dirty="0" err="1"/>
              <a:t>Morning</a:t>
            </a:r>
            <a:endParaRPr lang="hr-HR" dirty="0"/>
          </a:p>
        </p:txBody>
      </p:sp>
      <p:sp>
        <p:nvSpPr>
          <p:cNvPr id="3" name="Rezervirano mjesto sadržaja 2">
            <a:extLst>
              <a:ext uri="{FF2B5EF4-FFF2-40B4-BE49-F238E27FC236}">
                <a16:creationId xmlns:a16="http://schemas.microsoft.com/office/drawing/2014/main" id="{9EB4B094-688B-4F77-BFD6-CC0695C2D4CC}"/>
              </a:ext>
            </a:extLst>
          </p:cNvPr>
          <p:cNvSpPr>
            <a:spLocks noGrp="1"/>
          </p:cNvSpPr>
          <p:nvPr>
            <p:ph idx="1"/>
          </p:nvPr>
        </p:nvSpPr>
        <p:spPr>
          <a:xfrm>
            <a:off x="1366787" y="2052116"/>
            <a:ext cx="2916455" cy="3997828"/>
          </a:xfrm>
        </p:spPr>
        <p:txBody>
          <a:bodyPr>
            <a:normAutofit/>
          </a:bodyPr>
          <a:lstStyle/>
          <a:p>
            <a:pPr marL="0" indent="0">
              <a:buNone/>
            </a:pPr>
            <a:r>
              <a:rPr lang="en-US" dirty="0"/>
              <a:t>No lights, no microwave, no </a:t>
            </a:r>
            <a:r>
              <a:rPr lang="en-US" dirty="0" err="1"/>
              <a:t>electricit</a:t>
            </a:r>
            <a:r>
              <a:rPr lang="hr-HR" dirty="0"/>
              <a:t>y </a:t>
            </a:r>
            <a:r>
              <a:rPr lang="hr-HR" dirty="0" err="1"/>
              <a:t>etc</a:t>
            </a:r>
            <a:r>
              <a:rPr lang="hr-HR" dirty="0"/>
              <a:t>.</a:t>
            </a:r>
            <a:r>
              <a:rPr lang="en-US" dirty="0"/>
              <a:t>for the entire morning! </a:t>
            </a:r>
            <a:endParaRPr lang="hr-HR" dirty="0"/>
          </a:p>
          <a:p>
            <a:pPr marL="0" indent="0">
              <a:buNone/>
            </a:pPr>
            <a:endParaRPr lang="hr-HR" dirty="0"/>
          </a:p>
          <a:p>
            <a:pPr marL="0" indent="0">
              <a:buNone/>
            </a:pPr>
            <a:r>
              <a:rPr lang="hr-HR" dirty="0"/>
              <a:t>W</a:t>
            </a:r>
            <a:r>
              <a:rPr lang="en-US" dirty="0"/>
              <a:t>e rely on electricity in our daily lives</a:t>
            </a:r>
            <a:r>
              <a:rPr lang="hr-HR" dirty="0"/>
              <a:t> </a:t>
            </a:r>
            <a:r>
              <a:rPr lang="hr-HR" dirty="0" err="1"/>
              <a:t>too</a:t>
            </a:r>
            <a:r>
              <a:rPr lang="hr-HR" dirty="0"/>
              <a:t> </a:t>
            </a:r>
            <a:r>
              <a:rPr lang="hr-HR" dirty="0" err="1"/>
              <a:t>much</a:t>
            </a:r>
            <a:r>
              <a:rPr lang="en-US" dirty="0"/>
              <a:t> and we should try to save it when we can.</a:t>
            </a:r>
            <a:endParaRPr lang="hr-HR" dirty="0"/>
          </a:p>
        </p:txBody>
      </p:sp>
      <p:pic>
        <p:nvPicPr>
          <p:cNvPr id="5" name="Slika 4">
            <a:extLst>
              <a:ext uri="{FF2B5EF4-FFF2-40B4-BE49-F238E27FC236}">
                <a16:creationId xmlns:a16="http://schemas.microsoft.com/office/drawing/2014/main" id="{66F0C1F5-C7BA-4535-AA0C-F9C25C7246BA}"/>
              </a:ext>
            </a:extLst>
          </p:cNvPr>
          <p:cNvPicPr>
            <a:picLocks noChangeAspect="1"/>
          </p:cNvPicPr>
          <p:nvPr/>
        </p:nvPicPr>
        <p:blipFill>
          <a:blip r:embed="rId2"/>
          <a:stretch>
            <a:fillRect/>
          </a:stretch>
        </p:blipFill>
        <p:spPr>
          <a:xfrm>
            <a:off x="4645793" y="1885285"/>
            <a:ext cx="6179420" cy="4091604"/>
          </a:xfrm>
          <a:prstGeom prst="rect">
            <a:avLst/>
          </a:prstGeom>
        </p:spPr>
      </p:pic>
    </p:spTree>
    <p:extLst>
      <p:ext uri="{BB962C8B-B14F-4D97-AF65-F5344CB8AC3E}">
        <p14:creationId xmlns:p14="http://schemas.microsoft.com/office/powerpoint/2010/main" val="234022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54FB344-AD50-4050-AB8D-D107977B00CA}"/>
              </a:ext>
            </a:extLst>
          </p:cNvPr>
          <p:cNvSpPr>
            <a:spLocks noGrp="1"/>
          </p:cNvSpPr>
          <p:nvPr>
            <p:ph type="title"/>
          </p:nvPr>
        </p:nvSpPr>
        <p:spPr>
          <a:xfrm>
            <a:off x="2284395" y="981777"/>
            <a:ext cx="7958331" cy="1077229"/>
          </a:xfrm>
        </p:spPr>
        <p:txBody>
          <a:bodyPr/>
          <a:lstStyle/>
          <a:p>
            <a:pPr algn="l"/>
            <a:endParaRPr lang="hr-HR" dirty="0"/>
          </a:p>
        </p:txBody>
      </p:sp>
      <p:pic>
        <p:nvPicPr>
          <p:cNvPr id="5" name="Rezervirano mjesto sadržaja 4">
            <a:extLst>
              <a:ext uri="{FF2B5EF4-FFF2-40B4-BE49-F238E27FC236}">
                <a16:creationId xmlns:a16="http://schemas.microsoft.com/office/drawing/2014/main" id="{D17277D2-2098-4AFB-94B5-D2772B4B6B8F}"/>
              </a:ext>
            </a:extLst>
          </p:cNvPr>
          <p:cNvPicPr>
            <a:picLocks noGrp="1" noChangeAspect="1"/>
          </p:cNvPicPr>
          <p:nvPr>
            <p:ph idx="1"/>
          </p:nvPr>
        </p:nvPicPr>
        <p:blipFill rotWithShape="1">
          <a:blip r:embed="rId2"/>
          <a:srcRect l="547" t="13896" r="-547" b="-13896"/>
          <a:stretch/>
        </p:blipFill>
        <p:spPr>
          <a:xfrm>
            <a:off x="2156059" y="0"/>
            <a:ext cx="7958331" cy="7806089"/>
          </a:xfrm>
        </p:spPr>
      </p:pic>
    </p:spTree>
    <p:extLst>
      <p:ext uri="{BB962C8B-B14F-4D97-AF65-F5344CB8AC3E}">
        <p14:creationId xmlns:p14="http://schemas.microsoft.com/office/powerpoint/2010/main" val="1674280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F49A8EE-A775-4186-ACE2-E587CAF486F5}"/>
              </a:ext>
            </a:extLst>
          </p:cNvPr>
          <p:cNvSpPr>
            <a:spLocks noGrp="1"/>
          </p:cNvSpPr>
          <p:nvPr>
            <p:ph type="title"/>
          </p:nvPr>
        </p:nvSpPr>
        <p:spPr>
          <a:xfrm>
            <a:off x="1486836" y="808056"/>
            <a:ext cx="2868329" cy="1077229"/>
          </a:xfrm>
        </p:spPr>
        <p:txBody>
          <a:bodyPr/>
          <a:lstStyle/>
          <a:p>
            <a:pPr algn="l"/>
            <a:r>
              <a:rPr lang="hr-HR" dirty="0" err="1"/>
              <a:t>Carbon</a:t>
            </a:r>
            <a:r>
              <a:rPr lang="hr-HR" dirty="0"/>
              <a:t> </a:t>
            </a:r>
            <a:r>
              <a:rPr lang="hr-HR" dirty="0" err="1"/>
              <a:t>Footprint</a:t>
            </a:r>
            <a:endParaRPr lang="hr-HR" dirty="0"/>
          </a:p>
        </p:txBody>
      </p:sp>
      <p:sp>
        <p:nvSpPr>
          <p:cNvPr id="3" name="Rezervirano mjesto sadržaja 2">
            <a:extLst>
              <a:ext uri="{FF2B5EF4-FFF2-40B4-BE49-F238E27FC236}">
                <a16:creationId xmlns:a16="http://schemas.microsoft.com/office/drawing/2014/main" id="{D715DAD5-084D-44DE-82CF-82AEB2878C5B}"/>
              </a:ext>
            </a:extLst>
          </p:cNvPr>
          <p:cNvSpPr>
            <a:spLocks noGrp="1"/>
          </p:cNvSpPr>
          <p:nvPr>
            <p:ph idx="1"/>
          </p:nvPr>
        </p:nvSpPr>
        <p:spPr>
          <a:xfrm>
            <a:off x="1203159" y="2052116"/>
            <a:ext cx="2983830" cy="3997828"/>
          </a:xfrm>
        </p:spPr>
        <p:txBody>
          <a:bodyPr/>
          <a:lstStyle/>
          <a:p>
            <a:pPr marL="0" indent="0">
              <a:buNone/>
            </a:pPr>
            <a:r>
              <a:rPr lang="hr-HR" b="0" i="0" dirty="0">
                <a:effectLst/>
                <a:latin typeface="Arial" panose="020B0604020202020204" pitchFamily="34" charset="0"/>
              </a:rPr>
              <a:t>A</a:t>
            </a:r>
            <a:r>
              <a:rPr lang="en-US" b="0" i="0" dirty="0">
                <a:effectLst/>
                <a:latin typeface="Arial" panose="020B0604020202020204" pitchFamily="34" charset="0"/>
              </a:rPr>
              <a:t> measure of the amount of carbon dioxide released into the atmosphere as a result of the activities of a particular individual, organization, or community.</a:t>
            </a:r>
            <a:endParaRPr lang="hr-HR" dirty="0"/>
          </a:p>
        </p:txBody>
      </p:sp>
      <p:pic>
        <p:nvPicPr>
          <p:cNvPr id="4" name="Slika 3">
            <a:extLst>
              <a:ext uri="{FF2B5EF4-FFF2-40B4-BE49-F238E27FC236}">
                <a16:creationId xmlns:a16="http://schemas.microsoft.com/office/drawing/2014/main" id="{56432940-0470-4614-BD70-A66489FB67AC}"/>
              </a:ext>
            </a:extLst>
          </p:cNvPr>
          <p:cNvPicPr>
            <a:picLocks noChangeAspect="1"/>
          </p:cNvPicPr>
          <p:nvPr/>
        </p:nvPicPr>
        <p:blipFill rotWithShape="1">
          <a:blip r:embed="rId2"/>
          <a:srcRect b="6678"/>
          <a:stretch/>
        </p:blipFill>
        <p:spPr>
          <a:xfrm>
            <a:off x="4661836" y="404027"/>
            <a:ext cx="6350000" cy="6189277"/>
          </a:xfrm>
          <a:prstGeom prst="rect">
            <a:avLst/>
          </a:prstGeom>
        </p:spPr>
      </p:pic>
    </p:spTree>
    <p:extLst>
      <p:ext uri="{BB962C8B-B14F-4D97-AF65-F5344CB8AC3E}">
        <p14:creationId xmlns:p14="http://schemas.microsoft.com/office/powerpoint/2010/main" val="4120059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A1B2272-0E5A-45FB-82B9-0EB445D18CC9}"/>
              </a:ext>
            </a:extLst>
          </p:cNvPr>
          <p:cNvSpPr>
            <a:spLocks noGrp="1"/>
          </p:cNvSpPr>
          <p:nvPr>
            <p:ph type="title"/>
          </p:nvPr>
        </p:nvSpPr>
        <p:spPr/>
        <p:txBody>
          <a:bodyPr/>
          <a:lstStyle/>
          <a:p>
            <a:pPr algn="l"/>
            <a:r>
              <a:rPr lang="hr-HR" dirty="0" err="1"/>
              <a:t>Climate</a:t>
            </a:r>
            <a:r>
              <a:rPr lang="hr-HR" dirty="0"/>
              <a:t> </a:t>
            </a:r>
            <a:r>
              <a:rPr lang="hr-HR" dirty="0" err="1"/>
              <a:t>change</a:t>
            </a:r>
            <a:endParaRPr lang="hr-HR" dirty="0"/>
          </a:p>
        </p:txBody>
      </p:sp>
      <p:sp>
        <p:nvSpPr>
          <p:cNvPr id="3" name="Rezervirano mjesto sadržaja 2">
            <a:extLst>
              <a:ext uri="{FF2B5EF4-FFF2-40B4-BE49-F238E27FC236}">
                <a16:creationId xmlns:a16="http://schemas.microsoft.com/office/drawing/2014/main" id="{A068C84C-408D-4045-A483-3CBE9FB2DB03}"/>
              </a:ext>
            </a:extLst>
          </p:cNvPr>
          <p:cNvSpPr>
            <a:spLocks noGrp="1"/>
          </p:cNvSpPr>
          <p:nvPr>
            <p:ph idx="1"/>
          </p:nvPr>
        </p:nvSpPr>
        <p:spPr>
          <a:xfrm>
            <a:off x="2773599" y="4562375"/>
            <a:ext cx="7796540" cy="1780673"/>
          </a:xfrm>
        </p:spPr>
        <p:txBody>
          <a:bodyPr/>
          <a:lstStyle/>
          <a:p>
            <a:pPr marL="0" indent="0">
              <a:buNone/>
            </a:pPr>
            <a:r>
              <a:rPr lang="hr-HR" dirty="0"/>
              <a:t>A short video on </a:t>
            </a:r>
            <a:r>
              <a:rPr lang="hr-HR" dirty="0">
                <a:hlinkClick r:id="rId2"/>
              </a:rPr>
              <a:t>CLIMATE CHANGE</a:t>
            </a:r>
            <a:endParaRPr lang="hr-HR" dirty="0"/>
          </a:p>
          <a:p>
            <a:endParaRPr lang="hr-HR" dirty="0"/>
          </a:p>
        </p:txBody>
      </p:sp>
      <p:pic>
        <p:nvPicPr>
          <p:cNvPr id="5" name="Slika 4">
            <a:extLst>
              <a:ext uri="{FF2B5EF4-FFF2-40B4-BE49-F238E27FC236}">
                <a16:creationId xmlns:a16="http://schemas.microsoft.com/office/drawing/2014/main" id="{B0F0EA7D-9BC5-4992-B519-B457D6934632}"/>
              </a:ext>
            </a:extLst>
          </p:cNvPr>
          <p:cNvPicPr>
            <a:picLocks noChangeAspect="1"/>
          </p:cNvPicPr>
          <p:nvPr/>
        </p:nvPicPr>
        <p:blipFill>
          <a:blip r:embed="rId3"/>
          <a:stretch>
            <a:fillRect/>
          </a:stretch>
        </p:blipFill>
        <p:spPr>
          <a:xfrm>
            <a:off x="3744227" y="1434164"/>
            <a:ext cx="6930190" cy="3538552"/>
          </a:xfrm>
          <a:prstGeom prst="rect">
            <a:avLst/>
          </a:prstGeom>
        </p:spPr>
      </p:pic>
    </p:spTree>
    <p:extLst>
      <p:ext uri="{BB962C8B-B14F-4D97-AF65-F5344CB8AC3E}">
        <p14:creationId xmlns:p14="http://schemas.microsoft.com/office/powerpoint/2010/main" val="3885810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D25882C-BF8F-4D2C-AF9C-8DAF3704136A}"/>
              </a:ext>
            </a:extLst>
          </p:cNvPr>
          <p:cNvSpPr>
            <a:spLocks noGrp="1"/>
          </p:cNvSpPr>
          <p:nvPr>
            <p:ph type="title"/>
          </p:nvPr>
        </p:nvSpPr>
        <p:spPr/>
        <p:txBody>
          <a:bodyPr/>
          <a:lstStyle/>
          <a:p>
            <a:pPr algn="l"/>
            <a:r>
              <a:rPr lang="hr-HR" dirty="0" err="1"/>
              <a:t>Videoleap</a:t>
            </a:r>
            <a:endParaRPr lang="hr-HR" dirty="0"/>
          </a:p>
        </p:txBody>
      </p:sp>
      <p:sp>
        <p:nvSpPr>
          <p:cNvPr id="4" name="Rectangle 1">
            <a:extLst>
              <a:ext uri="{FF2B5EF4-FFF2-40B4-BE49-F238E27FC236}">
                <a16:creationId xmlns:a16="http://schemas.microsoft.com/office/drawing/2014/main" id="{62426EEB-A914-4A71-A43C-30D2B9C7F554}"/>
              </a:ext>
            </a:extLst>
          </p:cNvPr>
          <p:cNvSpPr>
            <a:spLocks noGrp="1" noChangeArrowheads="1"/>
          </p:cNvSpPr>
          <p:nvPr>
            <p:ph idx="1"/>
          </p:nvPr>
        </p:nvSpPr>
        <p:spPr bwMode="auto">
          <a:xfrm>
            <a:off x="2051704" y="4972716"/>
            <a:ext cx="7796540"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sr-Latn-RS" altLang="sr-Latn-RS" sz="1800" dirty="0">
                <a:solidFill>
                  <a:srgbClr val="1155CC"/>
                </a:solidFill>
                <a:cs typeface="Arial" panose="020B0604020202020204" pitchFamily="34" charset="0"/>
              </a:rPr>
              <a:t>How to </a:t>
            </a:r>
            <a:r>
              <a:rPr lang="sr-Latn-RS" altLang="sr-Latn-RS" sz="1800" dirty="0" err="1">
                <a:solidFill>
                  <a:srgbClr val="1155CC"/>
                </a:solidFill>
                <a:cs typeface="Arial" panose="020B0604020202020204" pitchFamily="34" charset="0"/>
              </a:rPr>
              <a:t>use</a:t>
            </a:r>
            <a:r>
              <a:rPr lang="sr-Latn-RS" altLang="sr-Latn-RS" sz="1800" dirty="0">
                <a:solidFill>
                  <a:srgbClr val="1155CC"/>
                </a:solidFill>
                <a:cs typeface="Arial" panose="020B0604020202020204" pitchFamily="34" charset="0"/>
              </a:rPr>
              <a:t> </a:t>
            </a:r>
            <a:r>
              <a:rPr lang="sr-Latn-RS" altLang="sr-Latn-RS" sz="1800" dirty="0">
                <a:solidFill>
                  <a:srgbClr val="1155CC"/>
                </a:solidFill>
                <a:cs typeface="Arial" panose="020B0604020202020204" pitchFamily="34" charset="0"/>
                <a:hlinkClick r:id="rId2"/>
              </a:rPr>
              <a:t>Videoleap</a:t>
            </a:r>
            <a:endParaRPr lang="sr-Latn-RS" altLang="sr-Latn-RS" sz="1800" dirty="0">
              <a:solidFill>
                <a:srgbClr val="1155CC"/>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endParaRPr kumimoji="0" lang="sr-Latn-RS" altLang="sr-Latn-RS" sz="1800" b="0" i="0" u="none" strike="noStrike" cap="none" normalizeH="0" baseline="0" dirty="0">
              <a:ln>
                <a:noFill/>
              </a:ln>
              <a:solidFill>
                <a:schemeClr val="tx1"/>
              </a:solidFill>
              <a:effectLst/>
              <a:latin typeface="Arial" panose="020B0604020202020204" pitchFamily="34" charset="0"/>
            </a:endParaRPr>
          </a:p>
        </p:txBody>
      </p:sp>
      <p:pic>
        <p:nvPicPr>
          <p:cNvPr id="5" name="Slika 4">
            <a:extLst>
              <a:ext uri="{FF2B5EF4-FFF2-40B4-BE49-F238E27FC236}">
                <a16:creationId xmlns:a16="http://schemas.microsoft.com/office/drawing/2014/main" id="{C367E025-E548-4633-A1DB-0E6B7A237EFA}"/>
              </a:ext>
            </a:extLst>
          </p:cNvPr>
          <p:cNvPicPr>
            <a:picLocks noChangeAspect="1"/>
          </p:cNvPicPr>
          <p:nvPr/>
        </p:nvPicPr>
        <p:blipFill>
          <a:blip r:embed="rId3"/>
          <a:stretch>
            <a:fillRect/>
          </a:stretch>
        </p:blipFill>
        <p:spPr>
          <a:xfrm>
            <a:off x="5534526" y="987010"/>
            <a:ext cx="4225491" cy="3190354"/>
          </a:xfrm>
          <a:prstGeom prst="rect">
            <a:avLst/>
          </a:prstGeom>
        </p:spPr>
      </p:pic>
    </p:spTree>
    <p:extLst>
      <p:ext uri="{BB962C8B-B14F-4D97-AF65-F5344CB8AC3E}">
        <p14:creationId xmlns:p14="http://schemas.microsoft.com/office/powerpoint/2010/main" val="931721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AEFECBA-9962-4997-A69F-0C4EC4FD7C86}"/>
              </a:ext>
            </a:extLst>
          </p:cNvPr>
          <p:cNvSpPr>
            <a:spLocks noGrp="1"/>
          </p:cNvSpPr>
          <p:nvPr>
            <p:ph type="title"/>
          </p:nvPr>
        </p:nvSpPr>
        <p:spPr>
          <a:xfrm>
            <a:off x="5859262" y="808056"/>
            <a:ext cx="4710877" cy="3373327"/>
          </a:xfrm>
        </p:spPr>
        <p:txBody>
          <a:bodyPr>
            <a:normAutofit/>
          </a:bodyPr>
          <a:lstStyle/>
          <a:p>
            <a:r>
              <a:rPr lang="hr-HR" dirty="0"/>
              <a:t>-Download </a:t>
            </a:r>
            <a:r>
              <a:rPr lang="hr-HR" dirty="0" err="1"/>
              <a:t>the</a:t>
            </a:r>
            <a:r>
              <a:rPr lang="hr-HR" dirty="0"/>
              <a:t> </a:t>
            </a:r>
            <a:r>
              <a:rPr lang="hr-HR" dirty="0" err="1"/>
              <a:t>app</a:t>
            </a:r>
            <a:br>
              <a:rPr lang="hr-HR" dirty="0"/>
            </a:br>
            <a:br>
              <a:rPr lang="hr-HR" dirty="0"/>
            </a:br>
            <a:r>
              <a:rPr lang="hr-HR" dirty="0"/>
              <a:t>-Open </a:t>
            </a:r>
            <a:r>
              <a:rPr lang="hr-HR" dirty="0" err="1"/>
              <a:t>the</a:t>
            </a:r>
            <a:r>
              <a:rPr lang="hr-HR" dirty="0"/>
              <a:t> </a:t>
            </a:r>
            <a:r>
              <a:rPr lang="hr-HR" dirty="0" err="1"/>
              <a:t>app</a:t>
            </a:r>
            <a:br>
              <a:rPr lang="hr-HR" dirty="0"/>
            </a:br>
            <a:br>
              <a:rPr lang="hr-HR" dirty="0"/>
            </a:br>
            <a:r>
              <a:rPr lang="hr-HR" dirty="0"/>
              <a:t>-</a:t>
            </a:r>
            <a:r>
              <a:rPr lang="hr-HR" dirty="0" err="1"/>
              <a:t>Click</a:t>
            </a:r>
            <a:r>
              <a:rPr lang="hr-HR" dirty="0"/>
              <a:t> X </a:t>
            </a:r>
            <a:r>
              <a:rPr lang="hr-HR" dirty="0" err="1"/>
              <a:t>in</a:t>
            </a:r>
            <a:r>
              <a:rPr lang="hr-HR" dirty="0"/>
              <a:t> </a:t>
            </a:r>
            <a:r>
              <a:rPr lang="hr-HR" dirty="0" err="1"/>
              <a:t>the</a:t>
            </a:r>
            <a:r>
              <a:rPr lang="hr-HR" dirty="0"/>
              <a:t> </a:t>
            </a:r>
            <a:r>
              <a:rPr lang="hr-HR" dirty="0" err="1"/>
              <a:t>right</a:t>
            </a:r>
            <a:r>
              <a:rPr lang="hr-HR" dirty="0"/>
              <a:t> </a:t>
            </a:r>
            <a:r>
              <a:rPr lang="hr-HR" dirty="0" err="1"/>
              <a:t>hand</a:t>
            </a:r>
            <a:r>
              <a:rPr lang="hr-HR" dirty="0"/>
              <a:t> </a:t>
            </a:r>
            <a:r>
              <a:rPr lang="hr-HR" dirty="0" err="1"/>
              <a:t>corner</a:t>
            </a:r>
            <a:endParaRPr lang="hr-HR" dirty="0"/>
          </a:p>
        </p:txBody>
      </p:sp>
      <p:pic>
        <p:nvPicPr>
          <p:cNvPr id="4" name="Rezervirano mjesto sadržaja 3">
            <a:extLst>
              <a:ext uri="{FF2B5EF4-FFF2-40B4-BE49-F238E27FC236}">
                <a16:creationId xmlns:a16="http://schemas.microsoft.com/office/drawing/2014/main" id="{21937E3C-3C0A-424A-A744-6CAEB3589849}"/>
              </a:ext>
            </a:extLst>
          </p:cNvPr>
          <p:cNvPicPr>
            <a:picLocks noGrp="1" noChangeAspect="1"/>
          </p:cNvPicPr>
          <p:nvPr>
            <p:ph idx="1"/>
          </p:nvPr>
        </p:nvPicPr>
        <p:blipFill>
          <a:blip r:embed="rId2"/>
          <a:stretch>
            <a:fillRect/>
          </a:stretch>
        </p:blipFill>
        <p:spPr>
          <a:xfrm>
            <a:off x="1131207" y="1012055"/>
            <a:ext cx="3165586" cy="5157926"/>
          </a:xfrm>
          <a:prstGeom prst="rect">
            <a:avLst/>
          </a:prstGeom>
        </p:spPr>
      </p:pic>
    </p:spTree>
    <p:extLst>
      <p:ext uri="{BB962C8B-B14F-4D97-AF65-F5344CB8AC3E}">
        <p14:creationId xmlns:p14="http://schemas.microsoft.com/office/powerpoint/2010/main" val="1877303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30DD0F8-5F1B-41DD-928E-854B9312DC6C}"/>
              </a:ext>
            </a:extLst>
          </p:cNvPr>
          <p:cNvSpPr>
            <a:spLocks noGrp="1"/>
          </p:cNvSpPr>
          <p:nvPr>
            <p:ph type="title"/>
          </p:nvPr>
        </p:nvSpPr>
        <p:spPr/>
        <p:txBody>
          <a:bodyPr/>
          <a:lstStyle/>
          <a:p>
            <a:pPr algn="l"/>
            <a:r>
              <a:rPr lang="hr-HR" dirty="0" err="1"/>
              <a:t>Sustainable</a:t>
            </a:r>
            <a:r>
              <a:rPr lang="hr-HR" dirty="0"/>
              <a:t> development</a:t>
            </a:r>
          </a:p>
        </p:txBody>
      </p:sp>
      <p:sp>
        <p:nvSpPr>
          <p:cNvPr id="3" name="Rezervirano mjesto sadržaja 2">
            <a:extLst>
              <a:ext uri="{FF2B5EF4-FFF2-40B4-BE49-F238E27FC236}">
                <a16:creationId xmlns:a16="http://schemas.microsoft.com/office/drawing/2014/main" id="{31A2192A-51E2-442A-9939-2325AC2A9306}"/>
              </a:ext>
            </a:extLst>
          </p:cNvPr>
          <p:cNvSpPr>
            <a:spLocks noGrp="1"/>
          </p:cNvSpPr>
          <p:nvPr>
            <p:ph idx="1"/>
          </p:nvPr>
        </p:nvSpPr>
        <p:spPr>
          <a:xfrm>
            <a:off x="2398213" y="1885285"/>
            <a:ext cx="7796540" cy="3997828"/>
          </a:xfrm>
        </p:spPr>
        <p:txBody>
          <a:bodyPr>
            <a:normAutofit fontScale="92500" lnSpcReduction="20000"/>
          </a:bodyPr>
          <a:lstStyle/>
          <a:p>
            <a:pPr marL="0" indent="0" algn="l">
              <a:buNone/>
            </a:pPr>
            <a:r>
              <a:rPr lang="hr-HR" b="0" i="0" dirty="0">
                <a:effectLst/>
                <a:latin typeface="Arial" panose="020B0604020202020204" pitchFamily="34" charset="0"/>
              </a:rPr>
              <a:t>D</a:t>
            </a:r>
            <a:r>
              <a:rPr lang="en-US" b="0" i="0" dirty="0" err="1">
                <a:effectLst/>
                <a:latin typeface="Arial" panose="020B0604020202020204" pitchFamily="34" charset="0"/>
              </a:rPr>
              <a:t>evelopment</a:t>
            </a:r>
            <a:r>
              <a:rPr lang="en-US" b="0" i="0" dirty="0">
                <a:effectLst/>
                <a:latin typeface="Arial" panose="020B0604020202020204" pitchFamily="34" charset="0"/>
              </a:rPr>
              <a:t> that meets the needs of the present, without compromising the ability of future generations to meet their own needs."</a:t>
            </a:r>
          </a:p>
          <a:p>
            <a:pPr marL="0" indent="0" algn="l">
              <a:buNone/>
            </a:pPr>
            <a:br>
              <a:rPr lang="en-US" b="0" i="0" dirty="0">
                <a:effectLst/>
                <a:latin typeface="Arial" panose="020B0604020202020204" pitchFamily="34" charset="0"/>
              </a:rPr>
            </a:br>
            <a:r>
              <a:rPr lang="en-US" b="0" i="0" dirty="0">
                <a:effectLst/>
                <a:latin typeface="Arial" panose="020B0604020202020204" pitchFamily="34" charset="0"/>
              </a:rPr>
              <a:t>The concept of sustainable development can be interpreted in many different ways, but at its core is an approach to development that looks to balance needs against an awareness of the environmental, social and economic limitations we face as a society.</a:t>
            </a:r>
          </a:p>
          <a:p>
            <a:pPr marL="0" indent="0" algn="l">
              <a:buNone/>
            </a:pPr>
            <a:r>
              <a:rPr lang="en-US" b="0" i="0" dirty="0">
                <a:effectLst/>
                <a:latin typeface="Arial" panose="020B0604020202020204" pitchFamily="34" charset="0"/>
              </a:rPr>
              <a:t>The longer we pursue unsustainable development, the more frequent and severe its consequences are likely to become, which is why we need to take </a:t>
            </a:r>
            <a:r>
              <a:rPr lang="en-US" sz="3000" b="1" i="0" dirty="0">
                <a:effectLst/>
                <a:latin typeface="Arial" panose="020B0604020202020204" pitchFamily="34" charset="0"/>
              </a:rPr>
              <a:t>action now.  </a:t>
            </a:r>
          </a:p>
          <a:p>
            <a:endParaRPr lang="hr-HR" dirty="0"/>
          </a:p>
        </p:txBody>
      </p:sp>
    </p:spTree>
    <p:extLst>
      <p:ext uri="{BB962C8B-B14F-4D97-AF65-F5344CB8AC3E}">
        <p14:creationId xmlns:p14="http://schemas.microsoft.com/office/powerpoint/2010/main" val="1078816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B28ABC8-5ACC-4F50-BF4F-5AE30138B692}"/>
              </a:ext>
            </a:extLst>
          </p:cNvPr>
          <p:cNvSpPr>
            <a:spLocks noGrp="1"/>
          </p:cNvSpPr>
          <p:nvPr>
            <p:ph type="title"/>
          </p:nvPr>
        </p:nvSpPr>
        <p:spPr>
          <a:xfrm>
            <a:off x="2611808" y="213064"/>
            <a:ext cx="7958331" cy="985421"/>
          </a:xfrm>
        </p:spPr>
        <p:txBody>
          <a:bodyPr>
            <a:normAutofit/>
          </a:bodyPr>
          <a:lstStyle/>
          <a:p>
            <a:r>
              <a:rPr lang="hr-HR" dirty="0" err="1"/>
              <a:t>Starting</a:t>
            </a:r>
            <a:r>
              <a:rPr lang="hr-HR" dirty="0"/>
              <a:t> a </a:t>
            </a:r>
            <a:r>
              <a:rPr lang="hr-HR" dirty="0" err="1"/>
              <a:t>new</a:t>
            </a:r>
            <a:r>
              <a:rPr lang="hr-HR" dirty="0"/>
              <a:t> </a:t>
            </a:r>
            <a:r>
              <a:rPr lang="hr-HR" dirty="0" err="1"/>
              <a:t>project</a:t>
            </a:r>
            <a:endParaRPr lang="hr-HR" dirty="0"/>
          </a:p>
        </p:txBody>
      </p:sp>
      <p:pic>
        <p:nvPicPr>
          <p:cNvPr id="4" name="Rezervirano mjesto sadržaja 3">
            <a:extLst>
              <a:ext uri="{FF2B5EF4-FFF2-40B4-BE49-F238E27FC236}">
                <a16:creationId xmlns:a16="http://schemas.microsoft.com/office/drawing/2014/main" id="{F7B60738-4A83-4A17-9B06-FBB4540840D8}"/>
              </a:ext>
            </a:extLst>
          </p:cNvPr>
          <p:cNvPicPr>
            <a:picLocks noGrp="1" noChangeAspect="1"/>
          </p:cNvPicPr>
          <p:nvPr>
            <p:ph idx="1"/>
          </p:nvPr>
        </p:nvPicPr>
        <p:blipFill>
          <a:blip r:embed="rId2"/>
          <a:stretch>
            <a:fillRect/>
          </a:stretch>
        </p:blipFill>
        <p:spPr>
          <a:xfrm>
            <a:off x="7048870" y="1526957"/>
            <a:ext cx="3453413" cy="4856085"/>
          </a:xfrm>
          <a:prstGeom prst="rect">
            <a:avLst/>
          </a:prstGeom>
        </p:spPr>
      </p:pic>
      <p:pic>
        <p:nvPicPr>
          <p:cNvPr id="5" name="Slika 4">
            <a:extLst>
              <a:ext uri="{FF2B5EF4-FFF2-40B4-BE49-F238E27FC236}">
                <a16:creationId xmlns:a16="http://schemas.microsoft.com/office/drawing/2014/main" id="{2DFCB5A5-A888-4C9F-86B6-547F50D7B61F}"/>
              </a:ext>
            </a:extLst>
          </p:cNvPr>
          <p:cNvPicPr>
            <a:picLocks noChangeAspect="1"/>
          </p:cNvPicPr>
          <p:nvPr/>
        </p:nvPicPr>
        <p:blipFill>
          <a:blip r:embed="rId3"/>
          <a:stretch>
            <a:fillRect/>
          </a:stretch>
        </p:blipFill>
        <p:spPr>
          <a:xfrm>
            <a:off x="2215424" y="1526958"/>
            <a:ext cx="3563939" cy="4856085"/>
          </a:xfrm>
          <a:prstGeom prst="rect">
            <a:avLst/>
          </a:prstGeom>
        </p:spPr>
      </p:pic>
    </p:spTree>
    <p:extLst>
      <p:ext uri="{BB962C8B-B14F-4D97-AF65-F5344CB8AC3E}">
        <p14:creationId xmlns:p14="http://schemas.microsoft.com/office/powerpoint/2010/main" val="361088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969BBF-49AB-404E-8ADF-560E4A61C4C0}"/>
              </a:ext>
            </a:extLst>
          </p:cNvPr>
          <p:cNvSpPr>
            <a:spLocks noGrp="1"/>
          </p:cNvSpPr>
          <p:nvPr>
            <p:ph type="title"/>
          </p:nvPr>
        </p:nvSpPr>
        <p:spPr/>
        <p:txBody>
          <a:bodyPr/>
          <a:lstStyle/>
          <a:p>
            <a:r>
              <a:rPr lang="hr-HR" dirty="0" err="1"/>
              <a:t>Choose</a:t>
            </a:r>
            <a:r>
              <a:rPr lang="hr-HR" dirty="0"/>
              <a:t> </a:t>
            </a:r>
            <a:r>
              <a:rPr lang="hr-HR" dirty="0" err="1"/>
              <a:t>photoes</a:t>
            </a:r>
            <a:r>
              <a:rPr lang="hr-HR" dirty="0"/>
              <a:t>, </a:t>
            </a:r>
            <a:r>
              <a:rPr lang="hr-HR" dirty="0" err="1"/>
              <a:t>pictures</a:t>
            </a:r>
            <a:r>
              <a:rPr lang="hr-HR" dirty="0"/>
              <a:t>…</a:t>
            </a:r>
          </a:p>
        </p:txBody>
      </p:sp>
      <p:pic>
        <p:nvPicPr>
          <p:cNvPr id="4" name="Rezervirano mjesto sadržaja 3">
            <a:extLst>
              <a:ext uri="{FF2B5EF4-FFF2-40B4-BE49-F238E27FC236}">
                <a16:creationId xmlns:a16="http://schemas.microsoft.com/office/drawing/2014/main" id="{B60E817D-465E-4BF5-A19D-C572A48582BE}"/>
              </a:ext>
            </a:extLst>
          </p:cNvPr>
          <p:cNvPicPr>
            <a:picLocks noGrp="1" noChangeAspect="1"/>
          </p:cNvPicPr>
          <p:nvPr>
            <p:ph idx="1"/>
          </p:nvPr>
        </p:nvPicPr>
        <p:blipFill>
          <a:blip r:embed="rId2"/>
          <a:stretch>
            <a:fillRect/>
          </a:stretch>
        </p:blipFill>
        <p:spPr>
          <a:xfrm>
            <a:off x="1738838" y="949892"/>
            <a:ext cx="3302492" cy="5100052"/>
          </a:xfrm>
          <a:prstGeom prst="rect">
            <a:avLst/>
          </a:prstGeom>
        </p:spPr>
      </p:pic>
    </p:spTree>
    <p:extLst>
      <p:ext uri="{BB962C8B-B14F-4D97-AF65-F5344CB8AC3E}">
        <p14:creationId xmlns:p14="http://schemas.microsoft.com/office/powerpoint/2010/main" val="2072051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C121F71-E5CB-432B-BC4F-39572ACA29A2}"/>
              </a:ext>
            </a:extLst>
          </p:cNvPr>
          <p:cNvSpPr>
            <a:spLocks noGrp="1"/>
          </p:cNvSpPr>
          <p:nvPr>
            <p:ph type="title"/>
          </p:nvPr>
        </p:nvSpPr>
        <p:spPr/>
        <p:txBody>
          <a:bodyPr/>
          <a:lstStyle/>
          <a:p>
            <a:r>
              <a:rPr lang="hr-HR" dirty="0" err="1"/>
              <a:t>This</a:t>
            </a:r>
            <a:r>
              <a:rPr lang="hr-HR" dirty="0"/>
              <a:t> </a:t>
            </a:r>
            <a:r>
              <a:rPr lang="hr-HR" dirty="0" err="1"/>
              <a:t>is</a:t>
            </a:r>
            <a:r>
              <a:rPr lang="hr-HR" dirty="0"/>
              <a:t> </a:t>
            </a:r>
            <a:r>
              <a:rPr lang="hr-HR" dirty="0" err="1"/>
              <a:t>your</a:t>
            </a:r>
            <a:r>
              <a:rPr lang="hr-HR" dirty="0"/>
              <a:t> </a:t>
            </a:r>
            <a:r>
              <a:rPr lang="hr-HR" b="1" dirty="0" err="1"/>
              <a:t>timeline</a:t>
            </a:r>
            <a:br>
              <a:rPr lang="hr-HR" dirty="0"/>
            </a:br>
            <a:r>
              <a:rPr lang="hr-HR" dirty="0"/>
              <a:t>You </a:t>
            </a:r>
            <a:r>
              <a:rPr lang="hr-HR" dirty="0" err="1"/>
              <a:t>can</a:t>
            </a:r>
            <a:r>
              <a:rPr lang="hr-HR" dirty="0"/>
              <a:t> </a:t>
            </a:r>
            <a:r>
              <a:rPr lang="hr-HR" dirty="0" err="1"/>
              <a:t>add</a:t>
            </a:r>
            <a:r>
              <a:rPr lang="hr-HR" dirty="0"/>
              <a:t> </a:t>
            </a:r>
            <a:r>
              <a:rPr lang="hr-HR" dirty="0" err="1"/>
              <a:t>or</a:t>
            </a:r>
            <a:r>
              <a:rPr lang="hr-HR" dirty="0"/>
              <a:t> </a:t>
            </a:r>
            <a:r>
              <a:rPr lang="hr-HR" dirty="0" err="1"/>
              <a:t>remove</a:t>
            </a:r>
            <a:r>
              <a:rPr lang="hr-HR" dirty="0"/>
              <a:t> </a:t>
            </a:r>
            <a:r>
              <a:rPr lang="hr-HR" dirty="0" err="1"/>
              <a:t>items</a:t>
            </a:r>
            <a:r>
              <a:rPr lang="hr-HR" dirty="0"/>
              <a:t> </a:t>
            </a:r>
            <a:r>
              <a:rPr lang="hr-HR" dirty="0" err="1"/>
              <a:t>from</a:t>
            </a:r>
            <a:r>
              <a:rPr lang="hr-HR" dirty="0"/>
              <a:t> </a:t>
            </a:r>
            <a:r>
              <a:rPr lang="hr-HR" dirty="0" err="1"/>
              <a:t>it</a:t>
            </a:r>
            <a:endParaRPr lang="hr-HR" dirty="0"/>
          </a:p>
        </p:txBody>
      </p:sp>
      <p:pic>
        <p:nvPicPr>
          <p:cNvPr id="4" name="Rezervirano mjesto sadržaja 3">
            <a:extLst>
              <a:ext uri="{FF2B5EF4-FFF2-40B4-BE49-F238E27FC236}">
                <a16:creationId xmlns:a16="http://schemas.microsoft.com/office/drawing/2014/main" id="{6C4A98AF-87EA-4E47-8DDD-167354D34DD3}"/>
              </a:ext>
            </a:extLst>
          </p:cNvPr>
          <p:cNvPicPr>
            <a:picLocks noGrp="1" noChangeAspect="1"/>
          </p:cNvPicPr>
          <p:nvPr>
            <p:ph idx="1"/>
          </p:nvPr>
        </p:nvPicPr>
        <p:blipFill>
          <a:blip r:embed="rId2"/>
          <a:stretch>
            <a:fillRect/>
          </a:stretch>
        </p:blipFill>
        <p:spPr>
          <a:xfrm>
            <a:off x="5739450" y="2052638"/>
            <a:ext cx="1864037" cy="3997325"/>
          </a:xfrm>
          <a:prstGeom prst="rect">
            <a:avLst/>
          </a:prstGeom>
        </p:spPr>
      </p:pic>
    </p:spTree>
    <p:extLst>
      <p:ext uri="{BB962C8B-B14F-4D97-AF65-F5344CB8AC3E}">
        <p14:creationId xmlns:p14="http://schemas.microsoft.com/office/powerpoint/2010/main" val="114311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95F7027-0B3F-4632-A0E5-1F96D45C9538}"/>
              </a:ext>
            </a:extLst>
          </p:cNvPr>
          <p:cNvSpPr>
            <a:spLocks noGrp="1"/>
          </p:cNvSpPr>
          <p:nvPr>
            <p:ph type="title"/>
          </p:nvPr>
        </p:nvSpPr>
        <p:spPr/>
        <p:txBody>
          <a:bodyPr/>
          <a:lstStyle/>
          <a:p>
            <a:r>
              <a:rPr lang="hr-HR" dirty="0" err="1"/>
              <a:t>Clicking</a:t>
            </a:r>
            <a:r>
              <a:rPr lang="hr-HR" dirty="0"/>
              <a:t> on </a:t>
            </a:r>
            <a:r>
              <a:rPr lang="hr-HR" dirty="0" err="1"/>
              <a:t>icons</a:t>
            </a:r>
            <a:r>
              <a:rPr lang="hr-HR" dirty="0"/>
              <a:t> </a:t>
            </a:r>
            <a:r>
              <a:rPr lang="hr-HR" dirty="0" err="1"/>
              <a:t>shows</a:t>
            </a:r>
            <a:r>
              <a:rPr lang="hr-HR" dirty="0"/>
              <a:t> </a:t>
            </a:r>
            <a:r>
              <a:rPr lang="hr-HR" dirty="0" err="1"/>
              <a:t>you</a:t>
            </a:r>
            <a:r>
              <a:rPr lang="hr-HR" dirty="0"/>
              <a:t> </a:t>
            </a:r>
            <a:r>
              <a:rPr lang="hr-HR" dirty="0" err="1"/>
              <a:t>when</a:t>
            </a:r>
            <a:r>
              <a:rPr lang="hr-HR" dirty="0"/>
              <a:t> </a:t>
            </a:r>
            <a:r>
              <a:rPr lang="hr-HR" dirty="0" err="1"/>
              <a:t>somwthing</a:t>
            </a:r>
            <a:r>
              <a:rPr lang="hr-HR" dirty="0"/>
              <a:t> </a:t>
            </a:r>
            <a:r>
              <a:rPr lang="hr-HR" dirty="0" err="1"/>
              <a:t>will</a:t>
            </a:r>
            <a:r>
              <a:rPr lang="hr-HR" dirty="0"/>
              <a:t> </a:t>
            </a:r>
            <a:r>
              <a:rPr lang="hr-HR" dirty="0" err="1"/>
              <a:t>appear</a:t>
            </a:r>
            <a:endParaRPr lang="hr-HR" dirty="0"/>
          </a:p>
        </p:txBody>
      </p:sp>
      <p:pic>
        <p:nvPicPr>
          <p:cNvPr id="4" name="Rezervirano mjesto sadržaja 3">
            <a:extLst>
              <a:ext uri="{FF2B5EF4-FFF2-40B4-BE49-F238E27FC236}">
                <a16:creationId xmlns:a16="http://schemas.microsoft.com/office/drawing/2014/main" id="{DF77E339-AF03-45C1-9FC0-88DC6C6E7E5E}"/>
              </a:ext>
            </a:extLst>
          </p:cNvPr>
          <p:cNvPicPr>
            <a:picLocks noGrp="1" noChangeAspect="1"/>
          </p:cNvPicPr>
          <p:nvPr>
            <p:ph idx="1"/>
          </p:nvPr>
        </p:nvPicPr>
        <p:blipFill>
          <a:blip r:embed="rId2"/>
          <a:stretch>
            <a:fillRect/>
          </a:stretch>
        </p:blipFill>
        <p:spPr>
          <a:xfrm>
            <a:off x="2068497" y="1346670"/>
            <a:ext cx="3258105" cy="4940235"/>
          </a:xfrm>
          <a:prstGeom prst="rect">
            <a:avLst/>
          </a:prstGeom>
        </p:spPr>
      </p:pic>
    </p:spTree>
    <p:extLst>
      <p:ext uri="{BB962C8B-B14F-4D97-AF65-F5344CB8AC3E}">
        <p14:creationId xmlns:p14="http://schemas.microsoft.com/office/powerpoint/2010/main" val="1814319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211DD16-CC6F-4AA6-B43F-813F4420833B}"/>
              </a:ext>
            </a:extLst>
          </p:cNvPr>
          <p:cNvSpPr>
            <a:spLocks noGrp="1"/>
          </p:cNvSpPr>
          <p:nvPr>
            <p:ph type="title"/>
          </p:nvPr>
        </p:nvSpPr>
        <p:spPr>
          <a:xfrm>
            <a:off x="6233635" y="808056"/>
            <a:ext cx="4336504" cy="1077229"/>
          </a:xfrm>
        </p:spPr>
        <p:txBody>
          <a:bodyPr/>
          <a:lstStyle/>
          <a:p>
            <a:r>
              <a:rPr lang="hr-HR" dirty="0"/>
              <a:t>You </a:t>
            </a:r>
            <a:r>
              <a:rPr lang="hr-HR" dirty="0" err="1"/>
              <a:t>can</a:t>
            </a:r>
            <a:r>
              <a:rPr lang="hr-HR" dirty="0"/>
              <a:t> </a:t>
            </a:r>
            <a:r>
              <a:rPr lang="hr-HR" dirty="0" err="1"/>
              <a:t>shorten</a:t>
            </a:r>
            <a:r>
              <a:rPr lang="hr-HR" dirty="0"/>
              <a:t> </a:t>
            </a:r>
            <a:r>
              <a:rPr lang="hr-HR" dirty="0" err="1"/>
              <a:t>or</a:t>
            </a:r>
            <a:r>
              <a:rPr lang="hr-HR" dirty="0"/>
              <a:t> </a:t>
            </a:r>
            <a:r>
              <a:rPr lang="hr-HR" dirty="0" err="1"/>
              <a:t>widen</a:t>
            </a:r>
            <a:r>
              <a:rPr lang="hr-HR" dirty="0"/>
              <a:t> </a:t>
            </a:r>
            <a:r>
              <a:rPr lang="hr-HR" dirty="0" err="1"/>
              <a:t>the</a:t>
            </a:r>
            <a:r>
              <a:rPr lang="hr-HR" dirty="0"/>
              <a:t> video</a:t>
            </a:r>
          </a:p>
        </p:txBody>
      </p:sp>
      <p:pic>
        <p:nvPicPr>
          <p:cNvPr id="4" name="Rezervirano mjesto sadržaja 3">
            <a:extLst>
              <a:ext uri="{FF2B5EF4-FFF2-40B4-BE49-F238E27FC236}">
                <a16:creationId xmlns:a16="http://schemas.microsoft.com/office/drawing/2014/main" id="{E9C86B63-80B3-481E-A51E-5B97487ACA04}"/>
              </a:ext>
            </a:extLst>
          </p:cNvPr>
          <p:cNvPicPr>
            <a:picLocks noGrp="1" noChangeAspect="1"/>
          </p:cNvPicPr>
          <p:nvPr>
            <p:ph idx="1"/>
          </p:nvPr>
        </p:nvPicPr>
        <p:blipFill>
          <a:blip r:embed="rId2"/>
          <a:stretch>
            <a:fillRect/>
          </a:stretch>
        </p:blipFill>
        <p:spPr>
          <a:xfrm>
            <a:off x="1518083" y="630316"/>
            <a:ext cx="4336504" cy="6036814"/>
          </a:xfrm>
          <a:prstGeom prst="rect">
            <a:avLst/>
          </a:prstGeom>
        </p:spPr>
      </p:pic>
    </p:spTree>
    <p:extLst>
      <p:ext uri="{BB962C8B-B14F-4D97-AF65-F5344CB8AC3E}">
        <p14:creationId xmlns:p14="http://schemas.microsoft.com/office/powerpoint/2010/main" val="4162928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94EAD63-3EED-42AB-B232-7199ACAF3062}"/>
              </a:ext>
            </a:extLst>
          </p:cNvPr>
          <p:cNvSpPr>
            <a:spLocks noGrp="1"/>
          </p:cNvSpPr>
          <p:nvPr>
            <p:ph type="title"/>
          </p:nvPr>
        </p:nvSpPr>
        <p:spPr>
          <a:xfrm>
            <a:off x="7093258" y="808056"/>
            <a:ext cx="3476881" cy="1077229"/>
          </a:xfrm>
        </p:spPr>
        <p:txBody>
          <a:bodyPr>
            <a:normAutofit fontScale="90000"/>
          </a:bodyPr>
          <a:lstStyle/>
          <a:p>
            <a:r>
              <a:rPr lang="hr-HR" dirty="0"/>
              <a:t>You </a:t>
            </a:r>
            <a:r>
              <a:rPr lang="hr-HR" dirty="0" err="1"/>
              <a:t>can</a:t>
            </a:r>
            <a:r>
              <a:rPr lang="hr-HR" dirty="0"/>
              <a:t> </a:t>
            </a:r>
            <a:r>
              <a:rPr lang="hr-HR" dirty="0" err="1"/>
              <a:t>record</a:t>
            </a:r>
            <a:r>
              <a:rPr lang="hr-HR" dirty="0"/>
              <a:t> </a:t>
            </a:r>
            <a:r>
              <a:rPr lang="hr-HR" dirty="0" err="1"/>
              <a:t>something</a:t>
            </a:r>
            <a:r>
              <a:rPr lang="hr-HR" dirty="0"/>
              <a:t> </a:t>
            </a:r>
            <a:r>
              <a:rPr lang="hr-HR" dirty="0" err="1"/>
              <a:t>or</a:t>
            </a:r>
            <a:r>
              <a:rPr lang="hr-HR" dirty="0"/>
              <a:t> </a:t>
            </a:r>
            <a:r>
              <a:rPr lang="hr-HR" dirty="0" err="1"/>
              <a:t>write</a:t>
            </a:r>
            <a:r>
              <a:rPr lang="hr-HR" dirty="0"/>
              <a:t> </a:t>
            </a:r>
            <a:r>
              <a:rPr lang="hr-HR" dirty="0" err="1"/>
              <a:t>text</a:t>
            </a:r>
            <a:r>
              <a:rPr lang="hr-HR" dirty="0"/>
              <a:t> on </a:t>
            </a:r>
            <a:r>
              <a:rPr lang="hr-HR" dirty="0" err="1"/>
              <a:t>the</a:t>
            </a:r>
            <a:r>
              <a:rPr lang="hr-HR" dirty="0"/>
              <a:t> </a:t>
            </a:r>
            <a:r>
              <a:rPr lang="hr-HR" dirty="0" err="1"/>
              <a:t>pictures</a:t>
            </a:r>
            <a:endParaRPr lang="hr-HR" dirty="0"/>
          </a:p>
        </p:txBody>
      </p:sp>
      <p:pic>
        <p:nvPicPr>
          <p:cNvPr id="4" name="Rezervirano mjesto sadržaja 3">
            <a:extLst>
              <a:ext uri="{FF2B5EF4-FFF2-40B4-BE49-F238E27FC236}">
                <a16:creationId xmlns:a16="http://schemas.microsoft.com/office/drawing/2014/main" id="{39954DBB-DAAF-4F75-AF5D-EB1E15F660BD}"/>
              </a:ext>
            </a:extLst>
          </p:cNvPr>
          <p:cNvPicPr>
            <a:picLocks noGrp="1" noChangeAspect="1"/>
          </p:cNvPicPr>
          <p:nvPr>
            <p:ph idx="1"/>
          </p:nvPr>
        </p:nvPicPr>
        <p:blipFill>
          <a:blip r:embed="rId2"/>
          <a:stretch>
            <a:fillRect/>
          </a:stretch>
        </p:blipFill>
        <p:spPr>
          <a:xfrm>
            <a:off x="2274456" y="1021122"/>
            <a:ext cx="3309598" cy="5074554"/>
          </a:xfrm>
          <a:prstGeom prst="rect">
            <a:avLst/>
          </a:prstGeom>
        </p:spPr>
      </p:pic>
    </p:spTree>
    <p:extLst>
      <p:ext uri="{BB962C8B-B14F-4D97-AF65-F5344CB8AC3E}">
        <p14:creationId xmlns:p14="http://schemas.microsoft.com/office/powerpoint/2010/main" val="1003570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5BF880D-93C5-47EA-8A97-E66DDBB6BBEE}"/>
              </a:ext>
            </a:extLst>
          </p:cNvPr>
          <p:cNvSpPr>
            <a:spLocks noGrp="1"/>
          </p:cNvSpPr>
          <p:nvPr>
            <p:ph type="title"/>
          </p:nvPr>
        </p:nvSpPr>
        <p:spPr/>
        <p:txBody>
          <a:bodyPr/>
          <a:lstStyle/>
          <a:p>
            <a:endParaRPr lang="hr-HR"/>
          </a:p>
        </p:txBody>
      </p:sp>
      <p:sp>
        <p:nvSpPr>
          <p:cNvPr id="3" name="Rezervirano mjesto sadržaja 2">
            <a:extLst>
              <a:ext uri="{FF2B5EF4-FFF2-40B4-BE49-F238E27FC236}">
                <a16:creationId xmlns:a16="http://schemas.microsoft.com/office/drawing/2014/main" id="{9E4CE8BF-3FEC-4503-97CE-03A58E4B55E8}"/>
              </a:ext>
            </a:extLst>
          </p:cNvPr>
          <p:cNvSpPr>
            <a:spLocks noGrp="1"/>
          </p:cNvSpPr>
          <p:nvPr>
            <p:ph idx="1"/>
          </p:nvPr>
        </p:nvSpPr>
        <p:spPr/>
        <p:txBody>
          <a:bodyPr>
            <a:normAutofit fontScale="92500"/>
          </a:bodyPr>
          <a:lstStyle/>
          <a:p>
            <a:r>
              <a:rPr lang="hr-HR" dirty="0" err="1"/>
              <a:t>Good</a:t>
            </a:r>
            <a:r>
              <a:rPr lang="hr-HR" dirty="0"/>
              <a:t> </a:t>
            </a:r>
            <a:r>
              <a:rPr lang="hr-HR" dirty="0" err="1"/>
              <a:t>luck</a:t>
            </a:r>
            <a:r>
              <a:rPr lang="hr-HR" dirty="0"/>
              <a:t> </a:t>
            </a:r>
            <a:r>
              <a:rPr lang="hr-HR" dirty="0" err="1"/>
              <a:t>with</a:t>
            </a:r>
            <a:r>
              <a:rPr lang="hr-HR" dirty="0"/>
              <a:t> </a:t>
            </a:r>
            <a:r>
              <a:rPr lang="hr-HR" dirty="0" err="1"/>
              <a:t>your</a:t>
            </a:r>
            <a:r>
              <a:rPr lang="hr-HR" dirty="0"/>
              <a:t> </a:t>
            </a:r>
            <a:r>
              <a:rPr lang="hr-HR" dirty="0" err="1"/>
              <a:t>presentations</a:t>
            </a:r>
            <a:r>
              <a:rPr lang="hr-HR" dirty="0"/>
              <a:t>! </a:t>
            </a:r>
          </a:p>
          <a:p>
            <a:r>
              <a:rPr lang="hr-HR" dirty="0"/>
              <a:t>You </a:t>
            </a:r>
            <a:r>
              <a:rPr lang="hr-HR" dirty="0" err="1"/>
              <a:t>have</a:t>
            </a:r>
            <a:r>
              <a:rPr lang="hr-HR" dirty="0"/>
              <a:t> </a:t>
            </a:r>
            <a:r>
              <a:rPr lang="hr-HR" dirty="0" err="1"/>
              <a:t>about</a:t>
            </a:r>
            <a:r>
              <a:rPr lang="hr-HR" dirty="0"/>
              <a:t> 45 </a:t>
            </a:r>
            <a:r>
              <a:rPr lang="hr-HR" dirty="0" err="1"/>
              <a:t>minutes</a:t>
            </a:r>
            <a:r>
              <a:rPr lang="hr-HR" dirty="0"/>
              <a:t> do </a:t>
            </a:r>
            <a:r>
              <a:rPr lang="hr-HR" dirty="0" err="1"/>
              <a:t>finish</a:t>
            </a:r>
            <a:r>
              <a:rPr lang="hr-HR" dirty="0"/>
              <a:t> </a:t>
            </a:r>
            <a:r>
              <a:rPr lang="hr-HR" dirty="0" err="1"/>
              <a:t>them</a:t>
            </a:r>
            <a:r>
              <a:rPr lang="hr-HR" dirty="0"/>
              <a:t>. </a:t>
            </a:r>
            <a:r>
              <a:rPr lang="hr-HR" dirty="0" err="1"/>
              <a:t>Find</a:t>
            </a:r>
            <a:r>
              <a:rPr lang="hr-HR" dirty="0"/>
              <a:t> </a:t>
            </a:r>
            <a:r>
              <a:rPr lang="hr-HR" dirty="0" err="1"/>
              <a:t>around</a:t>
            </a:r>
            <a:r>
              <a:rPr lang="hr-HR" dirty="0"/>
              <a:t> 15 </a:t>
            </a:r>
            <a:r>
              <a:rPr lang="hr-HR" dirty="0" err="1"/>
              <a:t>things</a:t>
            </a:r>
            <a:r>
              <a:rPr lang="hr-HR" dirty="0"/>
              <a:t> </a:t>
            </a:r>
            <a:r>
              <a:rPr lang="hr-HR" dirty="0" err="1"/>
              <a:t>you</a:t>
            </a:r>
            <a:r>
              <a:rPr lang="hr-HR" dirty="0"/>
              <a:t> </a:t>
            </a:r>
            <a:r>
              <a:rPr lang="hr-HR" dirty="0" err="1"/>
              <a:t>can</a:t>
            </a:r>
            <a:r>
              <a:rPr lang="hr-HR" dirty="0"/>
              <a:t> do to </a:t>
            </a:r>
            <a:r>
              <a:rPr lang="hr-HR" dirty="0" err="1"/>
              <a:t>support</a:t>
            </a:r>
            <a:r>
              <a:rPr lang="hr-HR" dirty="0"/>
              <a:t> </a:t>
            </a:r>
            <a:r>
              <a:rPr lang="hr-HR" dirty="0" err="1"/>
              <a:t>our</a:t>
            </a:r>
            <a:r>
              <a:rPr lang="hr-HR" dirty="0"/>
              <a:t> planet, </a:t>
            </a:r>
            <a:r>
              <a:rPr lang="hr-HR" dirty="0" err="1"/>
              <a:t>describe</a:t>
            </a:r>
            <a:r>
              <a:rPr lang="hr-HR" dirty="0"/>
              <a:t> </a:t>
            </a:r>
            <a:r>
              <a:rPr lang="hr-HR" dirty="0" err="1"/>
              <a:t>and</a:t>
            </a:r>
            <a:r>
              <a:rPr lang="hr-HR" dirty="0"/>
              <a:t> </a:t>
            </a:r>
            <a:r>
              <a:rPr lang="hr-HR" dirty="0" err="1"/>
              <a:t>illustrate</a:t>
            </a:r>
            <a:r>
              <a:rPr lang="hr-HR" dirty="0"/>
              <a:t> </a:t>
            </a:r>
            <a:r>
              <a:rPr lang="hr-HR" dirty="0" err="1"/>
              <a:t>them</a:t>
            </a:r>
            <a:endParaRPr lang="hr-HR" dirty="0"/>
          </a:p>
          <a:p>
            <a:r>
              <a:rPr lang="hr-HR" dirty="0"/>
              <a:t>You </a:t>
            </a:r>
            <a:r>
              <a:rPr lang="hr-HR" dirty="0" err="1"/>
              <a:t>have</a:t>
            </a:r>
            <a:r>
              <a:rPr lang="hr-HR" dirty="0"/>
              <a:t> to use 10 </a:t>
            </a:r>
            <a:r>
              <a:rPr lang="hr-HR" dirty="0" err="1"/>
              <a:t>photos</a:t>
            </a:r>
            <a:r>
              <a:rPr lang="hr-HR" dirty="0"/>
              <a:t> </a:t>
            </a:r>
            <a:r>
              <a:rPr lang="hr-HR" dirty="0" err="1"/>
              <a:t>of</a:t>
            </a:r>
            <a:r>
              <a:rPr lang="hr-HR" dirty="0"/>
              <a:t> </a:t>
            </a:r>
            <a:r>
              <a:rPr lang="hr-HR" dirty="0" err="1"/>
              <a:t>your</a:t>
            </a:r>
            <a:r>
              <a:rPr lang="hr-HR" dirty="0"/>
              <a:t> </a:t>
            </a:r>
            <a:r>
              <a:rPr lang="hr-HR" dirty="0" err="1"/>
              <a:t>own</a:t>
            </a:r>
            <a:r>
              <a:rPr lang="hr-HR" dirty="0"/>
              <a:t>, </a:t>
            </a:r>
            <a:r>
              <a:rPr lang="hr-HR" dirty="0" err="1"/>
              <a:t>so</a:t>
            </a:r>
            <a:r>
              <a:rPr lang="hr-HR" dirty="0"/>
              <a:t> use </a:t>
            </a:r>
            <a:r>
              <a:rPr lang="hr-HR" dirty="0" err="1"/>
              <a:t>you</a:t>
            </a:r>
            <a:r>
              <a:rPr lang="hr-HR" dirty="0"/>
              <a:t> </a:t>
            </a:r>
            <a:r>
              <a:rPr lang="hr-HR" dirty="0" err="1"/>
              <a:t>cameras</a:t>
            </a:r>
            <a:r>
              <a:rPr lang="hr-HR" dirty="0"/>
              <a:t> to </a:t>
            </a:r>
            <a:r>
              <a:rPr lang="hr-HR" dirty="0" err="1"/>
              <a:t>catch</a:t>
            </a:r>
            <a:r>
              <a:rPr lang="hr-HR" dirty="0"/>
              <a:t> </a:t>
            </a:r>
            <a:r>
              <a:rPr lang="hr-HR"/>
              <a:t>them</a:t>
            </a:r>
            <a:endParaRPr lang="hr-HR" dirty="0"/>
          </a:p>
          <a:p>
            <a:r>
              <a:rPr lang="hr-HR" dirty="0" err="1"/>
              <a:t>The</a:t>
            </a:r>
            <a:r>
              <a:rPr lang="hr-HR" dirty="0"/>
              <a:t> title </a:t>
            </a:r>
            <a:r>
              <a:rPr lang="hr-HR" dirty="0" err="1"/>
              <a:t>is</a:t>
            </a:r>
            <a:r>
              <a:rPr lang="hr-HR" dirty="0"/>
              <a:t> </a:t>
            </a:r>
          </a:p>
          <a:p>
            <a:pPr marL="0" indent="0">
              <a:buNone/>
            </a:pPr>
            <a:r>
              <a:rPr lang="hr-HR" sz="2400" b="1" dirty="0"/>
              <a:t>   </a:t>
            </a:r>
            <a:r>
              <a:rPr lang="hr-HR" sz="2400" b="1" dirty="0" err="1"/>
              <a:t>Sustainability</a:t>
            </a:r>
            <a:r>
              <a:rPr lang="hr-HR" sz="2400" b="1" dirty="0"/>
              <a:t> </a:t>
            </a:r>
            <a:r>
              <a:rPr lang="hr-HR" sz="2400" b="1" dirty="0" err="1"/>
              <a:t>activities</a:t>
            </a:r>
            <a:r>
              <a:rPr lang="hr-HR" sz="2400" b="1" dirty="0"/>
              <a:t> </a:t>
            </a:r>
            <a:r>
              <a:rPr lang="hr-HR" sz="2400" b="1" dirty="0" err="1"/>
              <a:t>we</a:t>
            </a:r>
            <a:r>
              <a:rPr lang="hr-HR" sz="2400" b="1" dirty="0"/>
              <a:t> </a:t>
            </a:r>
            <a:r>
              <a:rPr lang="hr-HR" sz="2400" b="1" dirty="0" err="1"/>
              <a:t>can</a:t>
            </a:r>
            <a:r>
              <a:rPr lang="hr-HR" sz="2400" b="1" dirty="0"/>
              <a:t> do to </a:t>
            </a:r>
            <a:r>
              <a:rPr lang="hr-HR" sz="2400" b="1" dirty="0" err="1"/>
              <a:t>support</a:t>
            </a:r>
            <a:r>
              <a:rPr lang="hr-HR" sz="2400" b="1" dirty="0"/>
              <a:t> </a:t>
            </a:r>
            <a:r>
              <a:rPr lang="hr-HR" sz="2400" b="1" dirty="0" err="1"/>
              <a:t>our</a:t>
            </a:r>
            <a:r>
              <a:rPr lang="hr-HR" sz="2400" b="1" dirty="0"/>
              <a:t>   </a:t>
            </a:r>
          </a:p>
          <a:p>
            <a:pPr marL="0" indent="0">
              <a:buNone/>
            </a:pPr>
            <a:r>
              <a:rPr lang="hr-HR" sz="2400" b="1" dirty="0"/>
              <a:t>                                  planet</a:t>
            </a:r>
          </a:p>
        </p:txBody>
      </p:sp>
    </p:spTree>
    <p:extLst>
      <p:ext uri="{BB962C8B-B14F-4D97-AF65-F5344CB8AC3E}">
        <p14:creationId xmlns:p14="http://schemas.microsoft.com/office/powerpoint/2010/main" val="3870748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5701A32-E24C-4FBD-85AF-F1366E43BF2A}"/>
              </a:ext>
            </a:extLst>
          </p:cNvPr>
          <p:cNvSpPr>
            <a:spLocks noGrp="1"/>
          </p:cNvSpPr>
          <p:nvPr>
            <p:ph type="title"/>
          </p:nvPr>
        </p:nvSpPr>
        <p:spPr/>
        <p:txBody>
          <a:bodyPr/>
          <a:lstStyle/>
          <a:p>
            <a:r>
              <a:rPr lang="en-US" b="0" i="0" dirty="0">
                <a:effectLst/>
                <a:latin typeface="Arial" panose="020B0604020202020204" pitchFamily="34" charset="0"/>
              </a:rPr>
              <a:t>So is it all just about the environment?</a:t>
            </a:r>
            <a:br>
              <a:rPr lang="en-US" b="0" i="0" dirty="0">
                <a:solidFill>
                  <a:srgbClr val="222222"/>
                </a:solidFill>
                <a:effectLst/>
                <a:latin typeface="Arial" panose="020B0604020202020204" pitchFamily="34" charset="0"/>
              </a:rPr>
            </a:br>
            <a:endParaRPr lang="hr-HR" dirty="0"/>
          </a:p>
        </p:txBody>
      </p:sp>
      <p:sp>
        <p:nvSpPr>
          <p:cNvPr id="3" name="Rezervirano mjesto sadržaja 2">
            <a:extLst>
              <a:ext uri="{FF2B5EF4-FFF2-40B4-BE49-F238E27FC236}">
                <a16:creationId xmlns:a16="http://schemas.microsoft.com/office/drawing/2014/main" id="{FE6E4C5B-EE99-4DB6-8084-17DED36B804F}"/>
              </a:ext>
            </a:extLst>
          </p:cNvPr>
          <p:cNvSpPr>
            <a:spLocks noGrp="1"/>
          </p:cNvSpPr>
          <p:nvPr>
            <p:ph idx="1"/>
          </p:nvPr>
        </p:nvSpPr>
        <p:spPr/>
        <p:txBody>
          <a:bodyPr/>
          <a:lstStyle/>
          <a:p>
            <a:pPr marL="0" indent="0" algn="l">
              <a:buNone/>
            </a:pPr>
            <a:br>
              <a:rPr lang="en-US" b="0" i="0" dirty="0">
                <a:effectLst/>
                <a:latin typeface="Arial" panose="020B0604020202020204" pitchFamily="34" charset="0"/>
              </a:rPr>
            </a:br>
            <a:endParaRPr lang="en-US" b="0" i="0" dirty="0">
              <a:effectLst/>
              <a:latin typeface="Arial" panose="020B0604020202020204" pitchFamily="34" charset="0"/>
            </a:endParaRPr>
          </a:p>
          <a:p>
            <a:pPr marL="0" indent="0" algn="l">
              <a:buNone/>
            </a:pPr>
            <a:r>
              <a:rPr lang="hr-HR" dirty="0">
                <a:latin typeface="Arial" panose="020B0604020202020204" pitchFamily="34" charset="0"/>
              </a:rPr>
              <a:t>A</a:t>
            </a:r>
            <a:r>
              <a:rPr lang="en-US" b="0" i="0" dirty="0" err="1">
                <a:effectLst/>
                <a:latin typeface="Arial" panose="020B0604020202020204" pitchFamily="34" charset="0"/>
              </a:rPr>
              <a:t>im</a:t>
            </a:r>
            <a:r>
              <a:rPr lang="en-US" b="0" i="0" dirty="0">
                <a:effectLst/>
                <a:latin typeface="Arial" panose="020B0604020202020204" pitchFamily="34" charset="0"/>
              </a:rPr>
              <a:t> </a:t>
            </a:r>
            <a:r>
              <a:rPr lang="hr-HR" b="0" i="0" dirty="0" err="1">
                <a:effectLst/>
                <a:latin typeface="Arial" panose="020B0604020202020204" pitchFamily="34" charset="0"/>
              </a:rPr>
              <a:t>is</a:t>
            </a:r>
            <a:r>
              <a:rPr lang="hr-HR" b="0" i="0" dirty="0">
                <a:effectLst/>
                <a:latin typeface="Arial" panose="020B0604020202020204" pitchFamily="34" charset="0"/>
              </a:rPr>
              <a:t> </a:t>
            </a:r>
            <a:r>
              <a:rPr lang="en-US" b="0" i="0" dirty="0">
                <a:effectLst/>
                <a:latin typeface="Arial" panose="020B0604020202020204" pitchFamily="34" charset="0"/>
              </a:rPr>
              <a:t>to meet the diverse needs of all people </a:t>
            </a:r>
            <a:r>
              <a:rPr lang="hr-HR" b="0" i="0" dirty="0" err="1">
                <a:effectLst/>
                <a:latin typeface="Arial" panose="020B0604020202020204" pitchFamily="34" charset="0"/>
              </a:rPr>
              <a:t>now</a:t>
            </a:r>
            <a:r>
              <a:rPr lang="hr-HR" b="0" i="0" dirty="0">
                <a:effectLst/>
                <a:latin typeface="Arial" panose="020B0604020202020204" pitchFamily="34" charset="0"/>
              </a:rPr>
              <a:t> </a:t>
            </a:r>
            <a:r>
              <a:rPr lang="en-US" b="0" i="0" dirty="0">
                <a:effectLst/>
                <a:latin typeface="Arial" panose="020B0604020202020204" pitchFamily="34" charset="0"/>
              </a:rPr>
              <a:t>and future communities</a:t>
            </a:r>
            <a:r>
              <a:rPr lang="hr-HR" dirty="0">
                <a:latin typeface="Arial" panose="020B0604020202020204" pitchFamily="34" charset="0"/>
              </a:rPr>
              <a:t> </a:t>
            </a:r>
            <a:r>
              <a:rPr lang="hr-HR" dirty="0" err="1">
                <a:latin typeface="Arial" panose="020B0604020202020204" pitchFamily="34" charset="0"/>
              </a:rPr>
              <a:t>while</a:t>
            </a:r>
            <a:r>
              <a:rPr lang="hr-HR" dirty="0">
                <a:latin typeface="Arial" panose="020B0604020202020204" pitchFamily="34" charset="0"/>
              </a:rPr>
              <a:t> </a:t>
            </a:r>
            <a:r>
              <a:rPr lang="en-US" b="0" i="0" dirty="0">
                <a:effectLst/>
                <a:latin typeface="Arial" panose="020B0604020202020204" pitchFamily="34" charset="0"/>
              </a:rPr>
              <a:t>promoting personal wellbeing, social cohesion and inclusion, and creating equal opportunity</a:t>
            </a:r>
          </a:p>
          <a:p>
            <a:endParaRPr lang="hr-HR" dirty="0"/>
          </a:p>
        </p:txBody>
      </p:sp>
    </p:spTree>
    <p:extLst>
      <p:ext uri="{BB962C8B-B14F-4D97-AF65-F5344CB8AC3E}">
        <p14:creationId xmlns:p14="http://schemas.microsoft.com/office/powerpoint/2010/main" val="2128440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D3FE5D8-4A34-43D8-B472-216E1941E9C1}"/>
              </a:ext>
            </a:extLst>
          </p:cNvPr>
          <p:cNvSpPr>
            <a:spLocks noGrp="1"/>
          </p:cNvSpPr>
          <p:nvPr>
            <p:ph type="title"/>
          </p:nvPr>
        </p:nvSpPr>
        <p:spPr/>
        <p:txBody>
          <a:bodyPr/>
          <a:lstStyle/>
          <a:p>
            <a:endParaRPr lang="hr-HR"/>
          </a:p>
        </p:txBody>
      </p:sp>
      <p:pic>
        <p:nvPicPr>
          <p:cNvPr id="7" name="Rezervirano mjesto sadržaja 6">
            <a:extLst>
              <a:ext uri="{FF2B5EF4-FFF2-40B4-BE49-F238E27FC236}">
                <a16:creationId xmlns:a16="http://schemas.microsoft.com/office/drawing/2014/main" id="{2C658949-39F9-4527-9AD5-A6D04B8974D0}"/>
              </a:ext>
            </a:extLst>
          </p:cNvPr>
          <p:cNvPicPr>
            <a:picLocks noGrp="1" noChangeAspect="1"/>
          </p:cNvPicPr>
          <p:nvPr>
            <p:ph idx="1"/>
          </p:nvPr>
        </p:nvPicPr>
        <p:blipFill>
          <a:blip r:embed="rId2"/>
          <a:stretch>
            <a:fillRect/>
          </a:stretch>
        </p:blipFill>
        <p:spPr>
          <a:xfrm>
            <a:off x="0" y="0"/>
            <a:ext cx="11415562" cy="6728059"/>
          </a:xfrm>
          <a:prstGeom prst="rect">
            <a:avLst/>
          </a:prstGeom>
        </p:spPr>
      </p:pic>
    </p:spTree>
    <p:extLst>
      <p:ext uri="{BB962C8B-B14F-4D97-AF65-F5344CB8AC3E}">
        <p14:creationId xmlns:p14="http://schemas.microsoft.com/office/powerpoint/2010/main" val="2356772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F1D41E8-82EB-4B83-AE75-9369E655FF7C}"/>
              </a:ext>
            </a:extLst>
          </p:cNvPr>
          <p:cNvSpPr>
            <a:spLocks noGrp="1"/>
          </p:cNvSpPr>
          <p:nvPr>
            <p:ph type="title"/>
          </p:nvPr>
        </p:nvSpPr>
        <p:spPr/>
        <p:txBody>
          <a:bodyPr>
            <a:normAutofit fontScale="90000"/>
          </a:bodyPr>
          <a:lstStyle/>
          <a:p>
            <a:r>
              <a:rPr lang="en-US" b="0" i="0" dirty="0">
                <a:effectLst/>
                <a:latin typeface="Arial" panose="020B0604020202020204" pitchFamily="34" charset="0"/>
              </a:rPr>
              <a:t>If sustainable development focuses on the future, does that mean we lose out now?</a:t>
            </a:r>
            <a:br>
              <a:rPr lang="en-US" b="0" i="0" dirty="0">
                <a:solidFill>
                  <a:srgbClr val="222222"/>
                </a:solidFill>
                <a:effectLst/>
                <a:latin typeface="Arial" panose="020B0604020202020204" pitchFamily="34" charset="0"/>
              </a:rPr>
            </a:br>
            <a:endParaRPr lang="hr-HR" dirty="0"/>
          </a:p>
        </p:txBody>
      </p:sp>
      <p:sp>
        <p:nvSpPr>
          <p:cNvPr id="3" name="Rezervirano mjesto sadržaja 2">
            <a:extLst>
              <a:ext uri="{FF2B5EF4-FFF2-40B4-BE49-F238E27FC236}">
                <a16:creationId xmlns:a16="http://schemas.microsoft.com/office/drawing/2014/main" id="{86FE99BD-A9A3-4F11-AC6F-561EEA5588B9}"/>
              </a:ext>
            </a:extLst>
          </p:cNvPr>
          <p:cNvSpPr>
            <a:spLocks noGrp="1"/>
          </p:cNvSpPr>
          <p:nvPr>
            <p:ph idx="1"/>
          </p:nvPr>
        </p:nvSpPr>
        <p:spPr>
          <a:xfrm>
            <a:off x="2484842" y="2052116"/>
            <a:ext cx="7796540" cy="3997828"/>
          </a:xfrm>
        </p:spPr>
        <p:txBody>
          <a:bodyPr>
            <a:normAutofit/>
          </a:bodyPr>
          <a:lstStyle/>
          <a:p>
            <a:pPr marL="0" indent="0" algn="l">
              <a:buNone/>
            </a:pPr>
            <a:r>
              <a:rPr lang="hr-HR" dirty="0" err="1">
                <a:latin typeface="Arial" panose="020B0604020202020204" pitchFamily="34" charset="0"/>
              </a:rPr>
              <a:t>Find</a:t>
            </a:r>
            <a:r>
              <a:rPr lang="en-US" b="0" i="0" dirty="0">
                <a:effectLst/>
                <a:latin typeface="Arial" panose="020B0604020202020204" pitchFamily="34" charset="0"/>
              </a:rPr>
              <a:t> better ways of doing things, both for the future and the present. So we do need to change some things, but the quality of our life will stay can stay the same.</a:t>
            </a:r>
          </a:p>
          <a:p>
            <a:pPr marL="0" indent="0" algn="l">
              <a:buNone/>
            </a:pPr>
            <a:r>
              <a:rPr lang="en-US" b="0" i="0" dirty="0">
                <a:effectLst/>
                <a:latin typeface="Arial" panose="020B0604020202020204" pitchFamily="34" charset="0"/>
              </a:rPr>
              <a:t>A sustainable development approach can bring many benefits in the short to medium term, for example:</a:t>
            </a:r>
          </a:p>
          <a:p>
            <a:pPr marL="0" indent="0" algn="l">
              <a:buNone/>
            </a:pPr>
            <a:br>
              <a:rPr lang="en-US" b="0" i="0" dirty="0">
                <a:effectLst/>
                <a:latin typeface="Arial" panose="020B0604020202020204" pitchFamily="34" charset="0"/>
              </a:rPr>
            </a:br>
            <a:r>
              <a:rPr lang="en-US" b="0" i="0" dirty="0">
                <a:effectLst/>
                <a:latin typeface="Arial" panose="020B0604020202020204" pitchFamily="34" charset="0"/>
              </a:rPr>
              <a:t>Health &amp; Transport - Instead of driving, switching to walking or cycling for short journeys will save you money, improve your health and is often just as quick and convenient.</a:t>
            </a:r>
          </a:p>
          <a:p>
            <a:endParaRPr lang="hr-HR" dirty="0"/>
          </a:p>
        </p:txBody>
      </p:sp>
    </p:spTree>
    <p:extLst>
      <p:ext uri="{BB962C8B-B14F-4D97-AF65-F5344CB8AC3E}">
        <p14:creationId xmlns:p14="http://schemas.microsoft.com/office/powerpoint/2010/main" val="2451343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ACD7C19-5024-490D-8B0C-6AFD4B90CE4C}"/>
              </a:ext>
            </a:extLst>
          </p:cNvPr>
          <p:cNvSpPr>
            <a:spLocks noGrp="1"/>
          </p:cNvSpPr>
          <p:nvPr>
            <p:ph type="title"/>
          </p:nvPr>
        </p:nvSpPr>
        <p:spPr/>
        <p:txBody>
          <a:bodyPr/>
          <a:lstStyle/>
          <a:p>
            <a:endParaRPr lang="hr-HR" dirty="0"/>
          </a:p>
        </p:txBody>
      </p:sp>
      <p:sp>
        <p:nvSpPr>
          <p:cNvPr id="3" name="Rezervirano mjesto sadržaja 2">
            <a:extLst>
              <a:ext uri="{FF2B5EF4-FFF2-40B4-BE49-F238E27FC236}">
                <a16:creationId xmlns:a16="http://schemas.microsoft.com/office/drawing/2014/main" id="{71D473E6-D179-429C-A924-357C3C6BB3B7}"/>
              </a:ext>
            </a:extLst>
          </p:cNvPr>
          <p:cNvSpPr>
            <a:spLocks noGrp="1"/>
          </p:cNvSpPr>
          <p:nvPr>
            <p:ph idx="1"/>
          </p:nvPr>
        </p:nvSpPr>
        <p:spPr/>
        <p:txBody>
          <a:bodyPr/>
          <a:lstStyle/>
          <a:p>
            <a:pPr marL="0" indent="0" algn="l">
              <a:buNone/>
            </a:pPr>
            <a:r>
              <a:rPr lang="en-US" b="1" i="0" dirty="0">
                <a:solidFill>
                  <a:schemeClr val="tx1">
                    <a:lumMod val="95000"/>
                  </a:schemeClr>
                </a:solidFill>
                <a:effectLst/>
                <a:latin typeface="Arial" panose="020B0604020202020204" pitchFamily="34" charset="0"/>
              </a:rPr>
              <a:t>It can affect you now.</a:t>
            </a:r>
          </a:p>
          <a:p>
            <a:pPr marL="0" indent="0" algn="l">
              <a:buNone/>
            </a:pPr>
            <a:endParaRPr lang="en-US" b="1" i="0" dirty="0">
              <a:solidFill>
                <a:schemeClr val="tx1">
                  <a:lumMod val="95000"/>
                </a:schemeClr>
              </a:solidFill>
              <a:effectLst/>
              <a:latin typeface="Arial" panose="020B0604020202020204" pitchFamily="34" charset="0"/>
            </a:endParaRPr>
          </a:p>
          <a:p>
            <a:pPr marL="0" indent="0" algn="l">
              <a:buNone/>
            </a:pPr>
            <a:r>
              <a:rPr lang="en-US" b="1" i="0" dirty="0">
                <a:solidFill>
                  <a:schemeClr val="tx1">
                    <a:lumMod val="95000"/>
                  </a:schemeClr>
                </a:solidFill>
                <a:effectLst/>
                <a:latin typeface="Arial" panose="020B0604020202020204" pitchFamily="34" charset="0"/>
              </a:rPr>
              <a:t>H</a:t>
            </a:r>
            <a:r>
              <a:rPr lang="hr-HR" b="1" i="0" dirty="0">
                <a:solidFill>
                  <a:schemeClr val="tx1">
                    <a:lumMod val="95000"/>
                  </a:schemeClr>
                </a:solidFill>
                <a:effectLst/>
                <a:latin typeface="Arial" panose="020B0604020202020204" pitchFamily="34" charset="0"/>
              </a:rPr>
              <a:t>o</a:t>
            </a:r>
            <a:r>
              <a:rPr lang="en-US" b="1" i="0" dirty="0">
                <a:solidFill>
                  <a:schemeClr val="tx1">
                    <a:lumMod val="95000"/>
                  </a:schemeClr>
                </a:solidFill>
                <a:effectLst/>
                <a:latin typeface="Arial" panose="020B0604020202020204" pitchFamily="34" charset="0"/>
              </a:rPr>
              <a:t>w do we make it happen?</a:t>
            </a:r>
          </a:p>
          <a:p>
            <a:pPr marL="0" indent="0" algn="l">
              <a:buNone/>
            </a:pPr>
            <a:r>
              <a:rPr lang="en-US" b="0" i="0" dirty="0">
                <a:solidFill>
                  <a:schemeClr val="tx1">
                    <a:lumMod val="95000"/>
                  </a:schemeClr>
                </a:solidFill>
                <a:effectLst/>
                <a:latin typeface="Arial" panose="020B0604020202020204" pitchFamily="34" charset="0"/>
              </a:rPr>
              <a:t>We all have a part to play. Small actions, taken collectively, can add up to real change. </a:t>
            </a:r>
          </a:p>
          <a:p>
            <a:endParaRPr lang="hr-HR" dirty="0"/>
          </a:p>
        </p:txBody>
      </p:sp>
    </p:spTree>
    <p:extLst>
      <p:ext uri="{BB962C8B-B14F-4D97-AF65-F5344CB8AC3E}">
        <p14:creationId xmlns:p14="http://schemas.microsoft.com/office/powerpoint/2010/main" val="172784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12A0B29-D1D7-46D2-938E-CA640E368533}"/>
              </a:ext>
            </a:extLst>
          </p:cNvPr>
          <p:cNvSpPr>
            <a:spLocks noGrp="1"/>
          </p:cNvSpPr>
          <p:nvPr>
            <p:ph type="title"/>
          </p:nvPr>
        </p:nvSpPr>
        <p:spPr/>
        <p:txBody>
          <a:bodyPr>
            <a:noAutofit/>
          </a:bodyPr>
          <a:lstStyle/>
          <a:p>
            <a:pPr algn="l"/>
            <a:r>
              <a:rPr lang="hr-HR" sz="4800" dirty="0" err="1"/>
              <a:t>Sustainability</a:t>
            </a:r>
            <a:r>
              <a:rPr lang="hr-HR" sz="4800" dirty="0"/>
              <a:t>  </a:t>
            </a:r>
            <a:r>
              <a:rPr lang="hr-HR" sz="4800" dirty="0" err="1"/>
              <a:t>Activities</a:t>
            </a:r>
            <a:r>
              <a:rPr lang="hr-HR" sz="4800" dirty="0"/>
              <a:t> for </a:t>
            </a:r>
            <a:r>
              <a:rPr lang="hr-HR" sz="4800" dirty="0" err="1"/>
              <a:t>Kids</a:t>
            </a:r>
            <a:r>
              <a:rPr lang="hr-HR" sz="4800" dirty="0"/>
              <a:t> </a:t>
            </a:r>
            <a:r>
              <a:rPr lang="hr-HR" sz="4800" dirty="0" err="1"/>
              <a:t>That</a:t>
            </a:r>
            <a:r>
              <a:rPr lang="hr-HR" sz="4800" dirty="0"/>
              <a:t> </a:t>
            </a:r>
            <a:r>
              <a:rPr lang="hr-HR" sz="4800" dirty="0" err="1"/>
              <a:t>support</a:t>
            </a:r>
            <a:r>
              <a:rPr lang="hr-HR" sz="4800" dirty="0"/>
              <a:t> </a:t>
            </a:r>
            <a:r>
              <a:rPr lang="hr-HR" sz="4800" dirty="0" err="1"/>
              <a:t>our</a:t>
            </a:r>
            <a:r>
              <a:rPr lang="hr-HR" sz="4800" dirty="0"/>
              <a:t> planet</a:t>
            </a:r>
          </a:p>
        </p:txBody>
      </p:sp>
      <p:pic>
        <p:nvPicPr>
          <p:cNvPr id="5" name="Rezervirano mjesto sadržaja 4">
            <a:extLst>
              <a:ext uri="{FF2B5EF4-FFF2-40B4-BE49-F238E27FC236}">
                <a16:creationId xmlns:a16="http://schemas.microsoft.com/office/drawing/2014/main" id="{FABAF8DB-95FB-4256-96BC-553449C21C94}"/>
              </a:ext>
            </a:extLst>
          </p:cNvPr>
          <p:cNvPicPr>
            <a:picLocks noGrp="1" noChangeAspect="1"/>
          </p:cNvPicPr>
          <p:nvPr>
            <p:ph idx="1"/>
          </p:nvPr>
        </p:nvPicPr>
        <p:blipFill>
          <a:blip r:embed="rId2"/>
          <a:stretch>
            <a:fillRect/>
          </a:stretch>
        </p:blipFill>
        <p:spPr>
          <a:xfrm>
            <a:off x="3176337" y="2319687"/>
            <a:ext cx="6381549" cy="3474721"/>
          </a:xfrm>
        </p:spPr>
      </p:pic>
    </p:spTree>
    <p:extLst>
      <p:ext uri="{BB962C8B-B14F-4D97-AF65-F5344CB8AC3E}">
        <p14:creationId xmlns:p14="http://schemas.microsoft.com/office/powerpoint/2010/main" val="1685325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32C3F2D-13DE-4C7E-ABDB-813939E4FC0D}"/>
              </a:ext>
            </a:extLst>
          </p:cNvPr>
          <p:cNvSpPr>
            <a:spLocks noGrp="1"/>
          </p:cNvSpPr>
          <p:nvPr>
            <p:ph type="title"/>
          </p:nvPr>
        </p:nvSpPr>
        <p:spPr/>
        <p:txBody>
          <a:bodyPr/>
          <a:lstStyle/>
          <a:p>
            <a:endParaRPr lang="hr-HR"/>
          </a:p>
        </p:txBody>
      </p:sp>
      <p:sp>
        <p:nvSpPr>
          <p:cNvPr id="3" name="Rezervirano mjesto sadržaja 2">
            <a:extLst>
              <a:ext uri="{FF2B5EF4-FFF2-40B4-BE49-F238E27FC236}">
                <a16:creationId xmlns:a16="http://schemas.microsoft.com/office/drawing/2014/main" id="{86A98090-C98C-4028-9D76-27F07EE4BD46}"/>
              </a:ext>
            </a:extLst>
          </p:cNvPr>
          <p:cNvSpPr>
            <a:spLocks noGrp="1"/>
          </p:cNvSpPr>
          <p:nvPr>
            <p:ph idx="1"/>
          </p:nvPr>
        </p:nvSpPr>
        <p:spPr>
          <a:xfrm>
            <a:off x="2773599" y="1203158"/>
            <a:ext cx="7796540" cy="4846786"/>
          </a:xfrm>
        </p:spPr>
        <p:txBody>
          <a:bodyPr>
            <a:normAutofit fontScale="92500" lnSpcReduction="10000"/>
          </a:bodyPr>
          <a:lstStyle/>
          <a:p>
            <a:pPr marL="0" indent="0">
              <a:buNone/>
            </a:pPr>
            <a:endParaRPr lang="hr-HR" dirty="0"/>
          </a:p>
          <a:p>
            <a:pPr marL="0" indent="0">
              <a:buNone/>
            </a:pPr>
            <a:endParaRPr lang="hr-HR" dirty="0"/>
          </a:p>
          <a:p>
            <a:pPr marL="0" indent="0">
              <a:buNone/>
            </a:pPr>
            <a:endParaRPr lang="hr-HR" dirty="0"/>
          </a:p>
          <a:p>
            <a:pPr marL="0" indent="0">
              <a:buNone/>
            </a:pPr>
            <a:endParaRPr lang="hr-HR" dirty="0"/>
          </a:p>
          <a:p>
            <a:pPr marL="0" indent="0">
              <a:buNone/>
            </a:pPr>
            <a:r>
              <a:rPr lang="en-US" dirty="0"/>
              <a:t>Play Outside</a:t>
            </a:r>
          </a:p>
          <a:p>
            <a:endParaRPr lang="en-US" dirty="0"/>
          </a:p>
          <a:p>
            <a:pPr marL="0" indent="0">
              <a:buNone/>
            </a:pPr>
            <a:r>
              <a:rPr lang="en-US" dirty="0"/>
              <a:t>My appreciation for the planet grows as I spend more time in outdoor spaces. The same is likely true for your kids. You can plan outdoor activities and games for your kids to connect with the beautiful natural environment of our one precious planet.</a:t>
            </a:r>
          </a:p>
          <a:p>
            <a:endParaRPr lang="hr-HR" dirty="0"/>
          </a:p>
        </p:txBody>
      </p:sp>
      <p:pic>
        <p:nvPicPr>
          <p:cNvPr id="5" name="Slika 4">
            <a:extLst>
              <a:ext uri="{FF2B5EF4-FFF2-40B4-BE49-F238E27FC236}">
                <a16:creationId xmlns:a16="http://schemas.microsoft.com/office/drawing/2014/main" id="{62476262-156A-4283-BE7A-9E6C8FB486A4}"/>
              </a:ext>
            </a:extLst>
          </p:cNvPr>
          <p:cNvPicPr>
            <a:picLocks noChangeAspect="1"/>
          </p:cNvPicPr>
          <p:nvPr/>
        </p:nvPicPr>
        <p:blipFill>
          <a:blip r:embed="rId2"/>
          <a:stretch>
            <a:fillRect/>
          </a:stretch>
        </p:blipFill>
        <p:spPr>
          <a:xfrm>
            <a:off x="1106904" y="118026"/>
            <a:ext cx="10141819" cy="3125688"/>
          </a:xfrm>
          <a:prstGeom prst="rect">
            <a:avLst/>
          </a:prstGeom>
        </p:spPr>
      </p:pic>
    </p:spTree>
    <p:extLst>
      <p:ext uri="{BB962C8B-B14F-4D97-AF65-F5344CB8AC3E}">
        <p14:creationId xmlns:p14="http://schemas.microsoft.com/office/powerpoint/2010/main" val="1783115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2B9A493-946B-462F-A6CA-F9A085258A04}"/>
              </a:ext>
            </a:extLst>
          </p:cNvPr>
          <p:cNvSpPr>
            <a:spLocks noGrp="1"/>
          </p:cNvSpPr>
          <p:nvPr>
            <p:ph type="title"/>
          </p:nvPr>
        </p:nvSpPr>
        <p:spPr/>
        <p:txBody>
          <a:bodyPr/>
          <a:lstStyle/>
          <a:p>
            <a:r>
              <a:rPr lang="hr-HR" dirty="0"/>
              <a:t>Plant a </a:t>
            </a:r>
            <a:r>
              <a:rPr lang="hr-HR" dirty="0" err="1"/>
              <a:t>tree</a:t>
            </a:r>
            <a:endParaRPr lang="hr-HR" dirty="0"/>
          </a:p>
        </p:txBody>
      </p:sp>
      <p:sp>
        <p:nvSpPr>
          <p:cNvPr id="3" name="Rezervirano mjesto sadržaja 2">
            <a:extLst>
              <a:ext uri="{FF2B5EF4-FFF2-40B4-BE49-F238E27FC236}">
                <a16:creationId xmlns:a16="http://schemas.microsoft.com/office/drawing/2014/main" id="{30C539A8-F939-4BA7-B8BB-AE57B833FE34}"/>
              </a:ext>
            </a:extLst>
          </p:cNvPr>
          <p:cNvSpPr>
            <a:spLocks noGrp="1"/>
          </p:cNvSpPr>
          <p:nvPr>
            <p:ph idx="1"/>
          </p:nvPr>
        </p:nvSpPr>
        <p:spPr>
          <a:xfrm>
            <a:off x="2773599" y="3185962"/>
            <a:ext cx="7796540" cy="3946357"/>
          </a:xfrm>
        </p:spPr>
        <p:txBody>
          <a:bodyPr/>
          <a:lstStyle/>
          <a:p>
            <a:pPr marL="0" indent="0">
              <a:buNone/>
            </a:pPr>
            <a:r>
              <a:rPr lang="en-US" dirty="0"/>
              <a:t>Every year, the Earth loses billions of trees from deforestation. Trees are vital to our ecosystem as they help remove carbon dioxide from the atmosphere. Kids can help replenish trees by planting seeds of their choice in a local forest or park.</a:t>
            </a:r>
            <a:endParaRPr lang="hr-HR" dirty="0"/>
          </a:p>
        </p:txBody>
      </p:sp>
      <p:pic>
        <p:nvPicPr>
          <p:cNvPr id="5" name="Slika 4">
            <a:extLst>
              <a:ext uri="{FF2B5EF4-FFF2-40B4-BE49-F238E27FC236}">
                <a16:creationId xmlns:a16="http://schemas.microsoft.com/office/drawing/2014/main" id="{29C06BFC-D7BC-4940-B204-EC2C08855031}"/>
              </a:ext>
            </a:extLst>
          </p:cNvPr>
          <p:cNvPicPr>
            <a:picLocks noChangeAspect="1"/>
          </p:cNvPicPr>
          <p:nvPr/>
        </p:nvPicPr>
        <p:blipFill>
          <a:blip r:embed="rId2"/>
          <a:stretch>
            <a:fillRect/>
          </a:stretch>
        </p:blipFill>
        <p:spPr>
          <a:xfrm>
            <a:off x="1621860" y="305001"/>
            <a:ext cx="6549987" cy="3679858"/>
          </a:xfrm>
          <a:prstGeom prst="rect">
            <a:avLst/>
          </a:prstGeom>
        </p:spPr>
      </p:pic>
    </p:spTree>
    <p:extLst>
      <p:ext uri="{BB962C8B-B14F-4D97-AF65-F5344CB8AC3E}">
        <p14:creationId xmlns:p14="http://schemas.microsoft.com/office/powerpoint/2010/main" val="9507044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{B0B8A447-DE05-46B6-B709-0FF0CF38EAD0}tf16401375</Template>
  <TotalTime>121</TotalTime>
  <Words>555</Words>
  <Application>Microsoft Office PowerPoint</Application>
  <PresentationFormat>Široki zaslon</PresentationFormat>
  <Paragraphs>58</Paragraphs>
  <Slides>26</Slides>
  <Notes>0</Notes>
  <HiddenSlides>0</HiddenSlides>
  <MMClips>0</MMClips>
  <ScaleCrop>false</ScaleCrop>
  <HeadingPairs>
    <vt:vector size="6" baseType="variant">
      <vt:variant>
        <vt:lpstr>Korišteni fontovi</vt:lpstr>
      </vt:variant>
      <vt:variant>
        <vt:i4>4</vt:i4>
      </vt:variant>
      <vt:variant>
        <vt:lpstr>Tema</vt:lpstr>
      </vt:variant>
      <vt:variant>
        <vt:i4>1</vt:i4>
      </vt:variant>
      <vt:variant>
        <vt:lpstr>Naslovi slajdova</vt:lpstr>
      </vt:variant>
      <vt:variant>
        <vt:i4>26</vt:i4>
      </vt:variant>
    </vt:vector>
  </HeadingPairs>
  <TitlesOfParts>
    <vt:vector size="31" baseType="lpstr">
      <vt:lpstr>Arial</vt:lpstr>
      <vt:lpstr>MS Shell Dlg 2</vt:lpstr>
      <vt:lpstr>Wingdings</vt:lpstr>
      <vt:lpstr>Wingdings 3</vt:lpstr>
      <vt:lpstr>Madison</vt:lpstr>
      <vt:lpstr> Greece  February 2024 Primary school Novi Marof</vt:lpstr>
      <vt:lpstr>Sustainable development</vt:lpstr>
      <vt:lpstr>So is it all just about the environment? </vt:lpstr>
      <vt:lpstr>PowerPoint prezentacija</vt:lpstr>
      <vt:lpstr>If sustainable development focuses on the future, does that mean we lose out now? </vt:lpstr>
      <vt:lpstr>PowerPoint prezentacija</vt:lpstr>
      <vt:lpstr>Sustainability  Activities for Kids That support our planet</vt:lpstr>
      <vt:lpstr>PowerPoint prezentacija</vt:lpstr>
      <vt:lpstr>Plant a tree</vt:lpstr>
      <vt:lpstr>PowerPoint prezentacija</vt:lpstr>
      <vt:lpstr>PowerPoint prezentacija</vt:lpstr>
      <vt:lpstr>PowerPoint prezentacija</vt:lpstr>
      <vt:lpstr>Say Bye Bye to Bath Time </vt:lpstr>
      <vt:lpstr>Have an Energy-Free Morning</vt:lpstr>
      <vt:lpstr>PowerPoint prezentacija</vt:lpstr>
      <vt:lpstr>Carbon Footprint</vt:lpstr>
      <vt:lpstr>Climate change</vt:lpstr>
      <vt:lpstr>Videoleap</vt:lpstr>
      <vt:lpstr>-Download the app  -Open the app  -Click X in the right hand corner</vt:lpstr>
      <vt:lpstr>Starting a new project</vt:lpstr>
      <vt:lpstr>Choose photoes, pictures…</vt:lpstr>
      <vt:lpstr>This is your timeline You can add or remove items from it</vt:lpstr>
      <vt:lpstr>Clicking on icons shows you when somwthing will appear</vt:lpstr>
      <vt:lpstr>You can shorten or widen the video</vt:lpstr>
      <vt:lpstr>You can record something or write text on the pictures</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Greece  February 2024 Primary school Novi Marof</dc:title>
  <dc:creator>Korisnik</dc:creator>
  <cp:lastModifiedBy>Josip Beštek</cp:lastModifiedBy>
  <cp:revision>16</cp:revision>
  <dcterms:created xsi:type="dcterms:W3CDTF">2024-02-11T08:50:19Z</dcterms:created>
  <dcterms:modified xsi:type="dcterms:W3CDTF">2024-04-21T11:03:06Z</dcterms:modified>
</cp:coreProperties>
</file>